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557" r:id="rId3"/>
    <p:sldId id="558" r:id="rId4"/>
    <p:sldId id="570" r:id="rId5"/>
    <p:sldId id="571" r:id="rId6"/>
    <p:sldId id="564" r:id="rId7"/>
    <p:sldId id="565" r:id="rId8"/>
    <p:sldId id="566" r:id="rId9"/>
    <p:sldId id="567" r:id="rId10"/>
    <p:sldId id="568" r:id="rId11"/>
    <p:sldId id="569" r:id="rId12"/>
    <p:sldId id="466" r:id="rId13"/>
    <p:sldId id="467" r:id="rId14"/>
    <p:sldId id="468" r:id="rId15"/>
    <p:sldId id="469" r:id="rId16"/>
    <p:sldId id="470" r:id="rId17"/>
    <p:sldId id="471" r:id="rId18"/>
    <p:sldId id="472" r:id="rId19"/>
    <p:sldId id="473" r:id="rId20"/>
    <p:sldId id="474" r:id="rId21"/>
    <p:sldId id="475" r:id="rId22"/>
    <p:sldId id="477" r:id="rId23"/>
    <p:sldId id="478" r:id="rId24"/>
    <p:sldId id="479" r:id="rId25"/>
    <p:sldId id="480" r:id="rId26"/>
    <p:sldId id="515" r:id="rId27"/>
    <p:sldId id="516" r:id="rId28"/>
    <p:sldId id="517" r:id="rId29"/>
    <p:sldId id="518" r:id="rId30"/>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A206A"/>
    <a:srgbClr val="000099"/>
    <a:srgbClr val="FF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 Id="rId9"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2018/11/7</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90408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23756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p:spPr>
        <p:txBody>
          <a:bodyPr/>
          <a:lstStyle/>
          <a:p>
            <a:pPr eaLnBrk="1" hangingPunct="1">
              <a:spcBef>
                <a:spcPct val="0"/>
              </a:spcBef>
            </a:pPr>
            <a:endParaRPr lang="zh-CN" altLang="en-US" smtClean="0">
              <a:ea typeface="宋体" charset="-122"/>
            </a:endParaRPr>
          </a:p>
        </p:txBody>
      </p:sp>
      <p:sp>
        <p:nvSpPr>
          <p:cNvPr id="8704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spcBef>
                <a:spcPct val="0"/>
              </a:spcBef>
              <a:buClrTx/>
              <a:buSzTx/>
              <a:buFontTx/>
              <a:buNone/>
            </a:pPr>
            <a:fld id="{0F0A6943-5B15-4415-A553-365417726123}" type="slidenum">
              <a:rPr kumimoji="0" lang="en-US" altLang="zh-CN" sz="1200" b="0">
                <a:latin typeface="Calibri" pitchFamily="34" charset="0"/>
              </a:rPr>
              <a:pPr algn="r" eaLnBrk="1" hangingPunct="1">
                <a:spcBef>
                  <a:spcPct val="0"/>
                </a:spcBef>
                <a:buClrTx/>
                <a:buSzTx/>
                <a:buFontTx/>
                <a:buNone/>
              </a:pPr>
              <a:t>17</a:t>
            </a:fld>
            <a:endParaRPr kumimoji="0" lang="zh-CN" altLang="en-US" sz="1200" b="0">
              <a:latin typeface="Calibri" pitchFamily="34" charset="0"/>
            </a:endParaRPr>
          </a:p>
        </p:txBody>
      </p:sp>
    </p:spTree>
    <p:extLst>
      <p:ext uri="{BB962C8B-B14F-4D97-AF65-F5344CB8AC3E}">
        <p14:creationId xmlns:p14="http://schemas.microsoft.com/office/powerpoint/2010/main" val="3538274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89564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28269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54058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237735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78960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973204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248618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7975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082998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048733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537977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175574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00199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7056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88764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12678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42902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8605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409672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94636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7AF5FD1-A787-4E67-94DF-47E6C25C8DD9}" type="slidenum">
              <a:rPr lang="zh-CN" altLang="en-US"/>
              <a:pPr>
                <a:defRPr/>
              </a:pPr>
              <a:t>‹#›</a:t>
            </a:fld>
            <a:endParaRPr lang="en-US" altLang="zh-CN"/>
          </a:p>
        </p:txBody>
      </p:sp>
    </p:spTree>
    <p:extLst>
      <p:ext uri="{BB962C8B-B14F-4D97-AF65-F5344CB8AC3E}">
        <p14:creationId xmlns:p14="http://schemas.microsoft.com/office/powerpoint/2010/main" val="2924741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EBA6DBFE-879C-4DE8-A776-C1DBF9290B1A}" type="slidenum">
              <a:rPr lang="zh-CN" altLang="en-US"/>
              <a:pPr>
                <a:defRPr/>
              </a:pPr>
              <a:t>‹#›</a:t>
            </a:fld>
            <a:endParaRPr lang="en-US" altLang="zh-CN"/>
          </a:p>
        </p:txBody>
      </p:sp>
    </p:spTree>
    <p:extLst>
      <p:ext uri="{BB962C8B-B14F-4D97-AF65-F5344CB8AC3E}">
        <p14:creationId xmlns:p14="http://schemas.microsoft.com/office/powerpoint/2010/main" val="382396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9.wmf"/><Relationship Id="rId3" Type="http://schemas.openxmlformats.org/officeDocument/2006/relationships/notesSlide" Target="../notesSlides/notesSlide7.xml"/><Relationship Id="rId7" Type="http://schemas.openxmlformats.org/officeDocument/2006/relationships/image" Target="../media/image2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28.wmf"/><Relationship Id="rId5" Type="http://schemas.openxmlformats.org/officeDocument/2006/relationships/image" Target="../media/image31.png"/><Relationship Id="rId10" Type="http://schemas.openxmlformats.org/officeDocument/2006/relationships/oleObject" Target="../embeddings/oleObject7.bin"/><Relationship Id="rId4" Type="http://schemas.openxmlformats.org/officeDocument/2006/relationships/image" Target="../media/image30.png"/><Relationship Id="rId9" Type="http://schemas.openxmlformats.org/officeDocument/2006/relationships/image" Target="../media/image27.w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2.xml"/><Relationship Id="rId7" Type="http://schemas.openxmlformats.org/officeDocument/2006/relationships/image" Target="../media/image45.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0.wmf"/><Relationship Id="rId3" Type="http://schemas.openxmlformats.org/officeDocument/2006/relationships/notesSlide" Target="../notesSlides/notesSlide13.xml"/><Relationship Id="rId7" Type="http://schemas.openxmlformats.org/officeDocument/2006/relationships/image" Target="../media/image48.wmf"/><Relationship Id="rId12"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49.wmf"/><Relationship Id="rId5" Type="http://schemas.openxmlformats.org/officeDocument/2006/relationships/image" Target="../media/image47.wmf"/><Relationship Id="rId15" Type="http://schemas.openxmlformats.org/officeDocument/2006/relationships/image" Target="../media/image51.wmf"/><Relationship Id="rId10" Type="http://schemas.openxmlformats.org/officeDocument/2006/relationships/oleObject" Target="../embeddings/oleObject13.bin"/><Relationship Id="rId4" Type="http://schemas.openxmlformats.org/officeDocument/2006/relationships/oleObject" Target="../embeddings/oleObject11.bin"/><Relationship Id="rId9" Type="http://schemas.openxmlformats.org/officeDocument/2006/relationships/image" Target="../media/image53.png"/><Relationship Id="rId1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4.xml"/><Relationship Id="rId7" Type="http://schemas.openxmlformats.org/officeDocument/2006/relationships/image" Target="../media/image55.wmf"/><Relationship Id="rId12" Type="http://schemas.openxmlformats.org/officeDocument/2006/relationships/image" Target="../media/image57.wmf"/><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oleObject" Target="../embeddings/oleObject19.bin"/><Relationship Id="rId5" Type="http://schemas.openxmlformats.org/officeDocument/2006/relationships/image" Target="../media/image54.wmf"/><Relationship Id="rId10" Type="http://schemas.openxmlformats.org/officeDocument/2006/relationships/image" Target="../media/image58.wmf"/><Relationship Id="rId4" Type="http://schemas.openxmlformats.org/officeDocument/2006/relationships/oleObject" Target="../embeddings/oleObject16.bin"/><Relationship Id="rId9" Type="http://schemas.openxmlformats.org/officeDocument/2006/relationships/image" Target="../media/image56.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vmlDrawing" Target="../drawings/vmlDrawing8.vml"/><Relationship Id="rId5" Type="http://schemas.openxmlformats.org/officeDocument/2006/relationships/image" Target="../media/image59.w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72.png"/><Relationship Id="rId18" Type="http://schemas.openxmlformats.org/officeDocument/2006/relationships/image" Target="../media/image64.wmf"/><Relationship Id="rId26" Type="http://schemas.openxmlformats.org/officeDocument/2006/relationships/image" Target="../media/image68.wmf"/><Relationship Id="rId3" Type="http://schemas.openxmlformats.org/officeDocument/2006/relationships/notesSlide" Target="../notesSlides/notesSlide17.xml"/><Relationship Id="rId21" Type="http://schemas.openxmlformats.org/officeDocument/2006/relationships/oleObject" Target="../embeddings/oleObject27.bin"/><Relationship Id="rId7" Type="http://schemas.openxmlformats.org/officeDocument/2006/relationships/image" Target="../media/image61.wmf"/><Relationship Id="rId12" Type="http://schemas.openxmlformats.org/officeDocument/2006/relationships/image" Target="../media/image71.png"/><Relationship Id="rId17" Type="http://schemas.openxmlformats.org/officeDocument/2006/relationships/oleObject" Target="../embeddings/oleObject25.bin"/><Relationship Id="rId25" Type="http://schemas.openxmlformats.org/officeDocument/2006/relationships/oleObject" Target="../embeddings/oleObject29.bin"/><Relationship Id="rId2" Type="http://schemas.openxmlformats.org/officeDocument/2006/relationships/slideLayout" Target="../slideLayouts/slideLayout17.xml"/><Relationship Id="rId16" Type="http://schemas.openxmlformats.org/officeDocument/2006/relationships/image" Target="../media/image63.wmf"/><Relationship Id="rId20" Type="http://schemas.openxmlformats.org/officeDocument/2006/relationships/image" Target="../media/image65.wmf"/><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image" Target="../media/image70.png"/><Relationship Id="rId24" Type="http://schemas.openxmlformats.org/officeDocument/2006/relationships/image" Target="../media/image67.wmf"/><Relationship Id="rId5" Type="http://schemas.openxmlformats.org/officeDocument/2006/relationships/image" Target="../media/image60.wmf"/><Relationship Id="rId15" Type="http://schemas.openxmlformats.org/officeDocument/2006/relationships/oleObject" Target="../embeddings/oleObject24.bin"/><Relationship Id="rId23" Type="http://schemas.openxmlformats.org/officeDocument/2006/relationships/oleObject" Target="../embeddings/oleObject28.bin"/><Relationship Id="rId10" Type="http://schemas.openxmlformats.org/officeDocument/2006/relationships/image" Target="../media/image69.png"/><Relationship Id="rId19" Type="http://schemas.openxmlformats.org/officeDocument/2006/relationships/oleObject" Target="../embeddings/oleObject26.bin"/><Relationship Id="rId4" Type="http://schemas.openxmlformats.org/officeDocument/2006/relationships/oleObject" Target="../embeddings/oleObject21.bin"/><Relationship Id="rId9" Type="http://schemas.openxmlformats.org/officeDocument/2006/relationships/image" Target="../media/image62.wmf"/><Relationship Id="rId14" Type="http://schemas.openxmlformats.org/officeDocument/2006/relationships/image" Target="../media/image73.png"/><Relationship Id="rId22" Type="http://schemas.openxmlformats.org/officeDocument/2006/relationships/image" Target="../media/image6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4.bin"/><Relationship Id="rId18" Type="http://schemas.openxmlformats.org/officeDocument/2006/relationships/image" Target="../media/image80.wmf"/><Relationship Id="rId3" Type="http://schemas.openxmlformats.org/officeDocument/2006/relationships/notesSlide" Target="../notesSlides/notesSlide18.xml"/><Relationship Id="rId7" Type="http://schemas.openxmlformats.org/officeDocument/2006/relationships/image" Target="../media/image75.wmf"/><Relationship Id="rId12" Type="http://schemas.openxmlformats.org/officeDocument/2006/relationships/image" Target="../media/image77.wmf"/><Relationship Id="rId17" Type="http://schemas.openxmlformats.org/officeDocument/2006/relationships/oleObject" Target="../embeddings/oleObject36.bin"/><Relationship Id="rId2" Type="http://schemas.openxmlformats.org/officeDocument/2006/relationships/slideLayout" Target="../slideLayouts/slideLayout17.xml"/><Relationship Id="rId16" Type="http://schemas.openxmlformats.org/officeDocument/2006/relationships/image" Target="../media/image79.wmf"/><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oleObject" Target="../embeddings/oleObject33.bin"/><Relationship Id="rId5" Type="http://schemas.openxmlformats.org/officeDocument/2006/relationships/image" Target="../media/image74.wmf"/><Relationship Id="rId15" Type="http://schemas.openxmlformats.org/officeDocument/2006/relationships/oleObject" Target="../embeddings/oleObject35.bin"/><Relationship Id="rId10" Type="http://schemas.openxmlformats.org/officeDocument/2006/relationships/image" Target="../media/image81.png"/><Relationship Id="rId4" Type="http://schemas.openxmlformats.org/officeDocument/2006/relationships/oleObject" Target="../embeddings/oleObject30.bin"/><Relationship Id="rId9" Type="http://schemas.openxmlformats.org/officeDocument/2006/relationships/image" Target="../media/image76.wmf"/><Relationship Id="rId14" Type="http://schemas.openxmlformats.org/officeDocument/2006/relationships/image" Target="../media/image78.wmf"/></Relationships>
</file>

<file path=ppt/slides/_rels/slide2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wmf"/></Relationships>
</file>

<file path=ppt/slides/_rels/slide2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8.wmf"/><Relationship Id="rId4" Type="http://schemas.openxmlformats.org/officeDocument/2006/relationships/image" Target="../media/image87.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14400" y="1752600"/>
            <a:ext cx="7620000" cy="2076450"/>
          </a:xfrm>
        </p:spPr>
        <p:txBody>
          <a:bodyPr/>
          <a:lstStyle/>
          <a:p>
            <a:pPr>
              <a:lnSpc>
                <a:spcPts val="7000"/>
              </a:lnSpc>
            </a:pPr>
            <a:r>
              <a:rPr lang="zh-CN" altLang="en-US" sz="5400" b="1" dirty="0">
                <a:solidFill>
                  <a:srgbClr val="4A206A"/>
                </a:solidFill>
                <a:latin typeface="微软雅黑" pitchFamily="34" charset="-122"/>
                <a:ea typeface="微软雅黑" pitchFamily="34" charset="-122"/>
              </a:rPr>
              <a:t>第</a:t>
            </a:r>
            <a:r>
              <a:rPr lang="en-US" altLang="zh-CN" sz="5400" b="1" dirty="0">
                <a:solidFill>
                  <a:srgbClr val="4A206A"/>
                </a:solidFill>
                <a:latin typeface="微软雅黑" pitchFamily="34" charset="-122"/>
                <a:ea typeface="微软雅黑" pitchFamily="34" charset="-122"/>
              </a:rPr>
              <a:t>3</a:t>
            </a:r>
            <a:r>
              <a:rPr lang="zh-CN" altLang="en-US" sz="5400" b="1" dirty="0">
                <a:solidFill>
                  <a:srgbClr val="4A206A"/>
                </a:solidFill>
                <a:latin typeface="微软雅黑" pitchFamily="34" charset="-122"/>
                <a:ea typeface="微软雅黑" pitchFamily="34" charset="-122"/>
              </a:rPr>
              <a:t>章　滤波器</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229600" cy="914400"/>
          </a:xfrm>
        </p:spPr>
        <p:txBody>
          <a:bodyPr/>
          <a:lstStyle/>
          <a:p>
            <a:pPr>
              <a:lnSpc>
                <a:spcPts val="3600"/>
              </a:lnSpc>
            </a:pPr>
            <a:r>
              <a:rPr lang="zh-CN" altLang="en-US" sz="2400" b="1" dirty="0" smtClean="0"/>
              <a:t>石英晶体滤波器由石英晶体材料构成的。石英晶体片具有压电物理特性。由于石英晶体是具有弹性的固体，对某一种震动方式具有一个固定的机械振动频率。</a:t>
            </a:r>
            <a:endParaRPr lang="en-US" altLang="zh-CN" sz="2400" b="1" dirty="0" smtClean="0"/>
          </a:p>
          <a:p>
            <a:pPr>
              <a:lnSpc>
                <a:spcPts val="3600"/>
              </a:lnSpc>
            </a:pPr>
            <a:r>
              <a:rPr lang="zh-CN" altLang="en-US" sz="2400" b="1" dirty="0" smtClean="0"/>
              <a:t>当外加交变信号频率在</a:t>
            </a:r>
            <a:r>
              <a:rPr lang="en-US" altLang="zh-CN" sz="2400" b="1" dirty="0" smtClean="0"/>
              <a:t>fs</a:t>
            </a:r>
            <a:r>
              <a:rPr lang="zh-CN" altLang="en-US" sz="2400" b="1" dirty="0" smtClean="0"/>
              <a:t>附近时，晶体就会在</a:t>
            </a:r>
            <a:r>
              <a:rPr lang="en-US" altLang="zh-CN" sz="2400" b="1" dirty="0" smtClean="0"/>
              <a:t>fs</a:t>
            </a:r>
            <a:r>
              <a:rPr lang="zh-CN" altLang="en-US" sz="2400" b="1" dirty="0" smtClean="0"/>
              <a:t>频率点上产生共振。这时晶片反映出串联谐振现象。</a:t>
            </a:r>
            <a:endParaRPr lang="zh-CN" altLang="en-US" sz="2400" b="1" dirty="0"/>
          </a:p>
        </p:txBody>
      </p:sp>
      <p:sp>
        <p:nvSpPr>
          <p:cNvPr id="4" name="Rectangle 2"/>
          <p:cNvSpPr>
            <a:spLocks noGrp="1" noChangeArrowheads="1"/>
          </p:cNvSpPr>
          <p:nvPr>
            <p:ph type="title"/>
          </p:nvPr>
        </p:nvSpPr>
        <p:spPr>
          <a:xfrm>
            <a:off x="2057400" y="76200"/>
            <a:ext cx="5238750" cy="1143000"/>
          </a:xfrm>
        </p:spPr>
        <p:txBody>
          <a:bodyPr/>
          <a:lstStyle/>
          <a:p>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石英晶体滤波器</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19400" y="3657600"/>
            <a:ext cx="3733800" cy="3023438"/>
          </a:xfrm>
          <a:prstGeom prst="rect">
            <a:avLst/>
          </a:prstGeom>
        </p:spPr>
      </p:pic>
    </p:spTree>
    <p:extLst>
      <p:ext uri="{BB962C8B-B14F-4D97-AF65-F5344CB8AC3E}">
        <p14:creationId xmlns:p14="http://schemas.microsoft.com/office/powerpoint/2010/main" val="1914775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8229600" cy="914400"/>
          </a:xfrm>
        </p:spPr>
        <p:txBody>
          <a:bodyPr/>
          <a:lstStyle/>
          <a:p>
            <a:r>
              <a:rPr lang="zh-CN" altLang="en-US" sz="2400" b="1" dirty="0" smtClean="0"/>
              <a:t>陶瓷滤波器时另一种具有压电效应的材料，与石英晶体滤波器特性类似。</a:t>
            </a:r>
            <a:endParaRPr lang="zh-CN" altLang="en-US" sz="2400" b="1" dirty="0"/>
          </a:p>
        </p:txBody>
      </p:sp>
      <p:sp>
        <p:nvSpPr>
          <p:cNvPr id="4" name="Rectangle 2"/>
          <p:cNvSpPr>
            <a:spLocks noGrp="1" noChangeArrowheads="1"/>
          </p:cNvSpPr>
          <p:nvPr>
            <p:ph type="title"/>
          </p:nvPr>
        </p:nvSpPr>
        <p:spPr>
          <a:xfrm>
            <a:off x="2057400" y="76200"/>
            <a:ext cx="5238750" cy="1143000"/>
          </a:xfrm>
        </p:spPr>
        <p:txBody>
          <a:bodyPr/>
          <a:lstStyle/>
          <a:p>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陶瓷滤波器</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057400" y="2895600"/>
            <a:ext cx="5381278" cy="3724275"/>
          </a:xfrm>
          <a:prstGeom prst="rect">
            <a:avLst/>
          </a:prstGeom>
        </p:spPr>
      </p:pic>
    </p:spTree>
    <p:extLst>
      <p:ext uri="{BB962C8B-B14F-4D97-AF65-F5344CB8AC3E}">
        <p14:creationId xmlns:p14="http://schemas.microsoft.com/office/powerpoint/2010/main" val="2520142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0" name="Picture 3"/>
          <p:cNvPicPr>
            <a:picLocks noChangeAspect="1" noChangeArrowheads="1"/>
          </p:cNvPicPr>
          <p:nvPr/>
        </p:nvPicPr>
        <p:blipFill>
          <a:blip r:embed="rId3" cstate="print"/>
          <a:srcRect/>
          <a:stretch>
            <a:fillRect/>
          </a:stretch>
        </p:blipFill>
        <p:spPr bwMode="auto">
          <a:xfrm>
            <a:off x="0" y="1555750"/>
            <a:ext cx="2933700" cy="2339975"/>
          </a:xfrm>
          <a:prstGeom prst="rect">
            <a:avLst/>
          </a:prstGeom>
          <a:noFill/>
          <a:ln w="9525">
            <a:noFill/>
            <a:miter lim="800000"/>
            <a:headEnd/>
            <a:tailEnd/>
          </a:ln>
        </p:spPr>
      </p:pic>
      <p:pic>
        <p:nvPicPr>
          <p:cNvPr id="508931" name="Picture 4"/>
          <p:cNvPicPr>
            <a:picLocks noChangeAspect="1" noChangeArrowheads="1"/>
          </p:cNvPicPr>
          <p:nvPr/>
        </p:nvPicPr>
        <p:blipFill>
          <a:blip r:embed="rId4" cstate="print"/>
          <a:srcRect/>
          <a:stretch>
            <a:fillRect/>
          </a:stretch>
        </p:blipFill>
        <p:spPr bwMode="auto">
          <a:xfrm>
            <a:off x="3000375" y="1555750"/>
            <a:ext cx="3000375" cy="2414588"/>
          </a:xfrm>
          <a:prstGeom prst="rect">
            <a:avLst/>
          </a:prstGeom>
          <a:noFill/>
          <a:ln w="9525">
            <a:noFill/>
            <a:miter lim="800000"/>
            <a:headEnd/>
            <a:tailEnd/>
          </a:ln>
        </p:spPr>
      </p:pic>
      <p:pic>
        <p:nvPicPr>
          <p:cNvPr id="508932" name="Picture 5"/>
          <p:cNvPicPr>
            <a:picLocks noChangeAspect="1" noChangeArrowheads="1"/>
          </p:cNvPicPr>
          <p:nvPr/>
        </p:nvPicPr>
        <p:blipFill>
          <a:blip r:embed="rId5" cstate="print"/>
          <a:srcRect/>
          <a:stretch>
            <a:fillRect/>
          </a:stretch>
        </p:blipFill>
        <p:spPr bwMode="auto">
          <a:xfrm>
            <a:off x="5786438" y="1484313"/>
            <a:ext cx="3348037" cy="2571750"/>
          </a:xfrm>
          <a:prstGeom prst="rect">
            <a:avLst/>
          </a:prstGeom>
          <a:noFill/>
          <a:ln w="9525">
            <a:noFill/>
            <a:miter lim="800000"/>
            <a:headEnd/>
            <a:tailEnd/>
          </a:ln>
        </p:spPr>
      </p:pic>
      <p:sp>
        <p:nvSpPr>
          <p:cNvPr id="26629" name="内容占位符 2"/>
          <p:cNvSpPr>
            <a:spLocks noGrp="1"/>
          </p:cNvSpPr>
          <p:nvPr>
            <p:ph idx="4294967295"/>
          </p:nvPr>
        </p:nvSpPr>
        <p:spPr>
          <a:xfrm>
            <a:off x="990600" y="137320"/>
            <a:ext cx="7704137" cy="838200"/>
          </a:xfrm>
        </p:spPr>
        <p:txBody>
          <a:bodyPr/>
          <a:lstStyle/>
          <a:p>
            <a:pPr marL="273050" indent="-273050" algn="ctr">
              <a:spcBef>
                <a:spcPct val="0"/>
              </a:spcBef>
              <a:buFont typeface="Wingdings" pitchFamily="2" charset="2"/>
              <a:buNone/>
              <a:defRPr/>
            </a:pPr>
            <a:r>
              <a:rPr lang="zh-CN" altLang="en-US" sz="4000" b="1" kern="1200" dirty="0">
                <a:solidFill>
                  <a:srgbClr val="4A206A"/>
                </a:solidFill>
                <a:latin typeface="微软雅黑" pitchFamily="34" charset="-122"/>
                <a:ea typeface="微软雅黑" pitchFamily="34" charset="-122"/>
                <a:cs typeface="+mj-cs"/>
              </a:rPr>
              <a:t>三种典型的低通原型特性</a:t>
            </a:r>
            <a:endParaRPr lang="en-US" altLang="zh-CN" sz="4000" b="1" kern="1200" dirty="0">
              <a:solidFill>
                <a:srgbClr val="4A206A"/>
              </a:solidFill>
              <a:latin typeface="微软雅黑" pitchFamily="34" charset="-122"/>
              <a:ea typeface="微软雅黑" pitchFamily="34" charset="-122"/>
              <a:cs typeface="+mj-cs"/>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p:txBody>
      </p:sp>
      <p:sp>
        <p:nvSpPr>
          <p:cNvPr id="508934" name="Text Box 6"/>
          <p:cNvSpPr txBox="1">
            <a:spLocks noChangeArrowheads="1"/>
          </p:cNvSpPr>
          <p:nvPr/>
        </p:nvSpPr>
        <p:spPr bwMode="auto">
          <a:xfrm>
            <a:off x="179388" y="4149725"/>
            <a:ext cx="2735262" cy="1938992"/>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400" b="1" dirty="0">
                <a:latin typeface="Times New Roman" pitchFamily="18" charset="0"/>
              </a:rPr>
              <a:t>巴特沃斯滤波器</a:t>
            </a:r>
          </a:p>
          <a:p>
            <a:pPr algn="just" eaLnBrk="1" hangingPunct="1">
              <a:spcBef>
                <a:spcPct val="50000"/>
              </a:spcBef>
              <a:buClrTx/>
              <a:buSzTx/>
              <a:buFontTx/>
              <a:buNone/>
            </a:pPr>
            <a:r>
              <a:rPr lang="zh-CN" altLang="en-US" sz="2400" b="1" dirty="0">
                <a:latin typeface="Times New Roman" pitchFamily="18" charset="0"/>
              </a:rPr>
              <a:t>最大平滑滤波器</a:t>
            </a:r>
          </a:p>
          <a:p>
            <a:pPr algn="just" eaLnBrk="1" hangingPunct="1">
              <a:spcBef>
                <a:spcPct val="50000"/>
              </a:spcBef>
              <a:buClrTx/>
              <a:buSzTx/>
              <a:buFontTx/>
              <a:buNone/>
            </a:pPr>
            <a:r>
              <a:rPr lang="zh-CN" altLang="en-US" sz="2400" b="1" dirty="0">
                <a:latin typeface="Times New Roman" pitchFamily="18" charset="0"/>
              </a:rPr>
              <a:t>（衰减曲线没有任何波纹）</a:t>
            </a:r>
          </a:p>
        </p:txBody>
      </p:sp>
      <p:sp>
        <p:nvSpPr>
          <p:cNvPr id="508935" name="Text Box 7"/>
          <p:cNvSpPr txBox="1">
            <a:spLocks noChangeArrowheads="1"/>
          </p:cNvSpPr>
          <p:nvPr/>
        </p:nvSpPr>
        <p:spPr bwMode="auto">
          <a:xfrm>
            <a:off x="3132138" y="4149725"/>
            <a:ext cx="2232025"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等波纹滤波器</a:t>
            </a:r>
          </a:p>
        </p:txBody>
      </p:sp>
    </p:spTree>
    <p:extLst>
      <p:ext uri="{BB962C8B-B14F-4D97-AF65-F5344CB8AC3E}">
        <p14:creationId xmlns:p14="http://schemas.microsoft.com/office/powerpoint/2010/main" val="109773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8930"/>
                                        </p:tgtEl>
                                        <p:attrNameLst>
                                          <p:attrName>style.visibility</p:attrName>
                                        </p:attrNameLst>
                                      </p:cBhvr>
                                      <p:to>
                                        <p:strVal val="visible"/>
                                      </p:to>
                                    </p:set>
                                    <p:animEffect transition="in" filter="blinds(horizontal)">
                                      <p:cBhvr>
                                        <p:cTn id="7" dur="1000"/>
                                        <p:tgtEl>
                                          <p:spTgt spid="5089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8934"/>
                                        </p:tgtEl>
                                        <p:attrNameLst>
                                          <p:attrName>style.visibility</p:attrName>
                                        </p:attrNameLst>
                                      </p:cBhvr>
                                      <p:to>
                                        <p:strVal val="visible"/>
                                      </p:to>
                                    </p:set>
                                    <p:animEffect transition="in" filter="blinds(horizontal)">
                                      <p:cBhvr>
                                        <p:cTn id="12" dur="500"/>
                                        <p:tgtEl>
                                          <p:spTgt spid="5089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8931"/>
                                        </p:tgtEl>
                                        <p:attrNameLst>
                                          <p:attrName>style.visibility</p:attrName>
                                        </p:attrNameLst>
                                      </p:cBhvr>
                                      <p:to>
                                        <p:strVal val="visible"/>
                                      </p:to>
                                    </p:set>
                                    <p:animEffect transition="in" filter="blinds(horizontal)">
                                      <p:cBhvr>
                                        <p:cTn id="17" dur="1000"/>
                                        <p:tgtEl>
                                          <p:spTgt spid="5089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8935"/>
                                        </p:tgtEl>
                                        <p:attrNameLst>
                                          <p:attrName>style.visibility</p:attrName>
                                        </p:attrNameLst>
                                      </p:cBhvr>
                                      <p:to>
                                        <p:strVal val="visible"/>
                                      </p:to>
                                    </p:set>
                                    <p:animEffect transition="in" filter="blinds(horizontal)">
                                      <p:cBhvr>
                                        <p:cTn id="22" dur="1000"/>
                                        <p:tgtEl>
                                          <p:spTgt spid="5089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08932"/>
                                        </p:tgtEl>
                                        <p:attrNameLst>
                                          <p:attrName>style.visibility</p:attrName>
                                        </p:attrNameLst>
                                      </p:cBhvr>
                                      <p:to>
                                        <p:strVal val="visible"/>
                                      </p:to>
                                    </p:set>
                                    <p:animEffect transition="in" filter="blinds(horizontal)">
                                      <p:cBhvr>
                                        <p:cTn id="27" dur="1000"/>
                                        <p:tgtEl>
                                          <p:spTgt spid="508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4" grpId="0"/>
      <p:bldP spid="5089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标题 1"/>
          <p:cNvSpPr>
            <a:spLocks noGrp="1"/>
          </p:cNvSpPr>
          <p:nvPr>
            <p:ph type="title" idx="4294967295"/>
          </p:nvPr>
        </p:nvSpPr>
        <p:spPr>
          <a:xfrm>
            <a:off x="492125" y="-3144"/>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巴特沃斯滤波器的归一化响应</a:t>
            </a:r>
          </a:p>
        </p:txBody>
      </p:sp>
      <p:pic>
        <p:nvPicPr>
          <p:cNvPr id="5127" name="Picture 2"/>
          <p:cNvPicPr>
            <a:picLocks noChangeAspect="1" noChangeArrowheads="1"/>
          </p:cNvPicPr>
          <p:nvPr/>
        </p:nvPicPr>
        <p:blipFill>
          <a:blip r:embed="rId4" cstate="print"/>
          <a:srcRect/>
          <a:stretch>
            <a:fillRect/>
          </a:stretch>
        </p:blipFill>
        <p:spPr bwMode="auto">
          <a:xfrm>
            <a:off x="468313" y="1989138"/>
            <a:ext cx="4981575" cy="3925887"/>
          </a:xfrm>
          <a:prstGeom prst="rect">
            <a:avLst/>
          </a:prstGeom>
          <a:noFill/>
          <a:ln w="9525">
            <a:noFill/>
            <a:miter lim="800000"/>
            <a:headEnd/>
            <a:tailEnd/>
          </a:ln>
        </p:spPr>
      </p:pic>
      <p:pic>
        <p:nvPicPr>
          <p:cNvPr id="5128" name="Picture 1"/>
          <p:cNvPicPr>
            <a:picLocks noChangeAspect="1" noChangeArrowheads="1"/>
          </p:cNvPicPr>
          <p:nvPr/>
        </p:nvPicPr>
        <p:blipFill>
          <a:blip r:embed="rId5" cstate="print"/>
          <a:srcRect/>
          <a:stretch>
            <a:fillRect/>
          </a:stretch>
        </p:blipFill>
        <p:spPr bwMode="auto">
          <a:xfrm>
            <a:off x="1187450" y="1052513"/>
            <a:ext cx="2590800" cy="1087437"/>
          </a:xfrm>
          <a:prstGeom prst="rect">
            <a:avLst/>
          </a:prstGeom>
          <a:noFill/>
          <a:ln w="9525">
            <a:noFill/>
            <a:miter lim="800000"/>
            <a:headEnd/>
            <a:tailEnd/>
          </a:ln>
        </p:spPr>
      </p:pic>
      <p:grpSp>
        <p:nvGrpSpPr>
          <p:cNvPr id="2" name="Group 17"/>
          <p:cNvGrpSpPr>
            <a:grpSpLocks/>
          </p:cNvGrpSpPr>
          <p:nvPr/>
        </p:nvGrpSpPr>
        <p:grpSpPr bwMode="auto">
          <a:xfrm>
            <a:off x="5435600" y="981075"/>
            <a:ext cx="3529013" cy="1690688"/>
            <a:chOff x="3424" y="618"/>
            <a:chExt cx="2223" cy="1065"/>
          </a:xfrm>
        </p:grpSpPr>
        <p:sp>
          <p:nvSpPr>
            <p:cNvPr id="5133" name="Text Box 6"/>
            <p:cNvSpPr txBox="1">
              <a:spLocks noChangeArrowheads="1"/>
            </p:cNvSpPr>
            <p:nvPr/>
          </p:nvSpPr>
          <p:spPr bwMode="auto">
            <a:xfrm>
              <a:off x="3424" y="618"/>
              <a:ext cx="2223" cy="102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solidFill>
                    <a:srgbClr val="0000FF"/>
                  </a:solidFill>
                  <a:latin typeface="Times New Roman" pitchFamily="18" charset="0"/>
                </a:rPr>
                <a:t>特点：</a:t>
              </a:r>
            </a:p>
            <a:p>
              <a:pPr eaLnBrk="1" hangingPunct="1">
                <a:spcBef>
                  <a:spcPct val="50000"/>
                </a:spcBef>
                <a:buClrTx/>
                <a:buSzTx/>
                <a:buFont typeface="Wingdings" pitchFamily="2" charset="2"/>
                <a:buChar char="Ø"/>
              </a:pPr>
              <a:r>
                <a:rPr lang="zh-CN" altLang="en-US" sz="2400" dirty="0">
                  <a:latin typeface="Times New Roman" pitchFamily="18" charset="0"/>
                </a:rPr>
                <a:t>      </a:t>
              </a:r>
              <a:r>
                <a:rPr lang="zh-CN" altLang="en-US" sz="2400" b="1" dirty="0">
                  <a:latin typeface="Times New Roman" pitchFamily="18" charset="0"/>
                </a:rPr>
                <a:t>是归一化频率，</a:t>
              </a:r>
            </a:p>
            <a:p>
              <a:pPr eaLnBrk="1" hangingPunct="1">
                <a:spcBef>
                  <a:spcPct val="50000"/>
                </a:spcBef>
                <a:buClrTx/>
                <a:buSzTx/>
                <a:buFontTx/>
                <a:buNone/>
              </a:pPr>
              <a:r>
                <a:rPr lang="zh-CN" altLang="en-US" sz="2400" dirty="0">
                  <a:latin typeface="Times New Roman" pitchFamily="18" charset="0"/>
                </a:rPr>
                <a:t>                          ；</a:t>
              </a:r>
            </a:p>
          </p:txBody>
        </p:sp>
        <p:graphicFrame>
          <p:nvGraphicFramePr>
            <p:cNvPr id="5124" name="Object 4"/>
            <p:cNvGraphicFramePr>
              <a:graphicFrameLocks noChangeAspect="1"/>
            </p:cNvGraphicFramePr>
            <p:nvPr/>
          </p:nvGraphicFramePr>
          <p:xfrm>
            <a:off x="3696" y="1026"/>
            <a:ext cx="227" cy="227"/>
          </p:xfrm>
          <a:graphic>
            <a:graphicData uri="http://schemas.openxmlformats.org/presentationml/2006/ole">
              <mc:AlternateContent xmlns:mc="http://schemas.openxmlformats.org/markup-compatibility/2006">
                <mc:Choice xmlns:v="urn:schemas-microsoft-com:vml" Requires="v">
                  <p:oleObj spid="_x0000_s72118" name="公式" r:id="rId6" imgW="164880" imgH="164880" progId="Equation.3">
                    <p:embed/>
                  </p:oleObj>
                </mc:Choice>
                <mc:Fallback>
                  <p:oleObj name="公式" r:id="rId6" imgW="1648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026"/>
                          <a:ext cx="227"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3696" y="1344"/>
            <a:ext cx="998" cy="339"/>
          </p:xfrm>
          <a:graphic>
            <a:graphicData uri="http://schemas.openxmlformats.org/presentationml/2006/ole">
              <mc:AlternateContent xmlns:mc="http://schemas.openxmlformats.org/markup-compatibility/2006">
                <mc:Choice xmlns:v="urn:schemas-microsoft-com:vml" Requires="v">
                  <p:oleObj spid="_x0000_s72119" name="公式" r:id="rId8" imgW="672840" imgH="228600" progId="Equation.3">
                    <p:embed/>
                  </p:oleObj>
                </mc:Choice>
                <mc:Fallback>
                  <p:oleObj name="公式" r:id="rId8" imgW="6728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6" y="1344"/>
                          <a:ext cx="998"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09962" name="Object 6"/>
          <p:cNvGraphicFramePr>
            <a:graphicFrameLocks noChangeAspect="1"/>
          </p:cNvGraphicFramePr>
          <p:nvPr/>
        </p:nvGraphicFramePr>
        <p:xfrm>
          <a:off x="6300788" y="3638550"/>
          <a:ext cx="766762" cy="438150"/>
        </p:xfrm>
        <a:graphic>
          <a:graphicData uri="http://schemas.openxmlformats.org/presentationml/2006/ole">
            <mc:AlternateContent xmlns:mc="http://schemas.openxmlformats.org/markup-compatibility/2006">
              <mc:Choice xmlns:v="urn:schemas-microsoft-com:vml" Requires="v">
                <p:oleObj spid="_x0000_s72120" name="公式" r:id="rId10" imgW="355320" imgH="203040" progId="Equation.3">
                  <p:embed/>
                </p:oleObj>
              </mc:Choice>
              <mc:Fallback>
                <p:oleObj name="公式" r:id="rId10" imgW="3553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3638550"/>
                        <a:ext cx="766762"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9963" name="Text Box 11"/>
          <p:cNvSpPr txBox="1">
            <a:spLocks noChangeArrowheads="1"/>
          </p:cNvSpPr>
          <p:nvPr/>
        </p:nvSpPr>
        <p:spPr bwMode="auto">
          <a:xfrm>
            <a:off x="5614988" y="3573463"/>
            <a:ext cx="3529012" cy="1200329"/>
          </a:xfrm>
          <a:prstGeom prst="rect">
            <a:avLst/>
          </a:prstGeom>
          <a:noFill/>
          <a:ln w="9525" algn="ctr">
            <a:noFill/>
            <a:miter lim="800000"/>
            <a:headEnd/>
            <a:tailEnd type="none" w="med" len="lg"/>
          </a:ln>
        </p:spPr>
        <p:txBody>
          <a:bodyPr>
            <a:spAutoFit/>
          </a:bodyPr>
          <a:lstStyle/>
          <a:p>
            <a:pPr eaLnBrk="1" hangingPunct="1">
              <a:spcBef>
                <a:spcPct val="50000"/>
              </a:spcBef>
              <a:buClrTx/>
              <a:buSzTx/>
              <a:buFont typeface="Wingdings" pitchFamily="2" charset="2"/>
              <a:buChar char="Ø"/>
            </a:pPr>
            <a:r>
              <a:rPr kumimoji="0" lang="zh-CN" altLang="en-US" sz="2400" b="1" dirty="0">
                <a:latin typeface="Times New Roman" pitchFamily="18" charset="0"/>
              </a:rPr>
              <a:t>当           时，频率每增加一个数量级，损耗增加</a:t>
            </a:r>
            <a:r>
              <a:rPr kumimoji="0" lang="en-US" altLang="zh-CN" sz="2400" b="1" dirty="0">
                <a:latin typeface="Times New Roman" pitchFamily="18" charset="0"/>
              </a:rPr>
              <a:t>20N dB;</a:t>
            </a:r>
          </a:p>
        </p:txBody>
      </p:sp>
      <p:graphicFrame>
        <p:nvGraphicFramePr>
          <p:cNvPr id="509961" name="Object 3"/>
          <p:cNvGraphicFramePr>
            <a:graphicFrameLocks noChangeAspect="1"/>
          </p:cNvGraphicFramePr>
          <p:nvPr/>
        </p:nvGraphicFramePr>
        <p:xfrm>
          <a:off x="6300788" y="2921000"/>
          <a:ext cx="865187" cy="363538"/>
        </p:xfrm>
        <a:graphic>
          <a:graphicData uri="http://schemas.openxmlformats.org/presentationml/2006/ole">
            <mc:AlternateContent xmlns:mc="http://schemas.openxmlformats.org/markup-compatibility/2006">
              <mc:Choice xmlns:v="urn:schemas-microsoft-com:vml" Requires="v">
                <p:oleObj spid="_x0000_s72121" name="公式" r:id="rId12" imgW="393480" imgH="164880" progId="Equation.3">
                  <p:embed/>
                </p:oleObj>
              </mc:Choice>
              <mc:Fallback>
                <p:oleObj name="公式" r:id="rId12" imgW="39348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2921000"/>
                        <a:ext cx="865187"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9964" name="Text Box 12"/>
          <p:cNvSpPr txBox="1">
            <a:spLocks noChangeArrowheads="1"/>
          </p:cNvSpPr>
          <p:nvPr/>
        </p:nvSpPr>
        <p:spPr bwMode="auto">
          <a:xfrm>
            <a:off x="5614988" y="2852738"/>
            <a:ext cx="3529012" cy="457200"/>
          </a:xfrm>
          <a:prstGeom prst="rect">
            <a:avLst/>
          </a:prstGeom>
          <a:noFill/>
          <a:ln w="9525" algn="ctr">
            <a:noFill/>
            <a:miter lim="800000"/>
            <a:headEnd/>
            <a:tailEnd type="none" w="med" len="lg"/>
          </a:ln>
        </p:spPr>
        <p:txBody>
          <a:bodyPr>
            <a:spAutoFit/>
          </a:bodyPr>
          <a:lstStyle/>
          <a:p>
            <a:pPr eaLnBrk="1" hangingPunct="1">
              <a:spcBef>
                <a:spcPct val="50000"/>
              </a:spcBef>
              <a:buClrTx/>
              <a:buSzTx/>
              <a:buFont typeface="Wingdings" pitchFamily="2" charset="2"/>
              <a:buChar char="Ø"/>
            </a:pPr>
            <a:r>
              <a:rPr kumimoji="0" lang="zh-CN" altLang="en-US" sz="2400" dirty="0">
                <a:latin typeface="Times New Roman" pitchFamily="18" charset="0"/>
              </a:rPr>
              <a:t>当            时，</a:t>
            </a:r>
            <a:r>
              <a:rPr kumimoji="0" lang="en-US" altLang="zh-CN" sz="2400" dirty="0">
                <a:latin typeface="Times New Roman" pitchFamily="18" charset="0"/>
              </a:rPr>
              <a:t>IL=3dB;</a:t>
            </a:r>
          </a:p>
        </p:txBody>
      </p:sp>
      <p:sp>
        <p:nvSpPr>
          <p:cNvPr id="509968" name="Text Box 16"/>
          <p:cNvSpPr txBox="1">
            <a:spLocks noChangeArrowheads="1"/>
          </p:cNvSpPr>
          <p:nvPr/>
        </p:nvSpPr>
        <p:spPr bwMode="auto">
          <a:xfrm>
            <a:off x="5614988" y="5013325"/>
            <a:ext cx="3529012" cy="1200329"/>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 typeface="Wingdings" pitchFamily="2" charset="2"/>
              <a:buChar char="Ø"/>
            </a:pPr>
            <a:r>
              <a:rPr lang="zh-CN" altLang="en-US" sz="2400" b="1" dirty="0">
                <a:latin typeface="Times New Roman" pitchFamily="18" charset="0"/>
              </a:rPr>
              <a:t>不同阶数</a:t>
            </a:r>
            <a:r>
              <a:rPr lang="en-US" altLang="zh-CN" sz="2400" b="1" dirty="0">
                <a:latin typeface="Times New Roman" pitchFamily="18" charset="0"/>
              </a:rPr>
              <a:t>N</a:t>
            </a:r>
            <a:r>
              <a:rPr lang="zh-CN" altLang="en-US" sz="2400" b="1" dirty="0">
                <a:latin typeface="Times New Roman" pitchFamily="18" charset="0"/>
              </a:rPr>
              <a:t>可以找到滤波器器相应的衰减与频率的关系</a:t>
            </a:r>
          </a:p>
        </p:txBody>
      </p:sp>
    </p:spTree>
    <p:extLst>
      <p:ext uri="{BB962C8B-B14F-4D97-AF65-F5344CB8AC3E}">
        <p14:creationId xmlns:p14="http://schemas.microsoft.com/office/powerpoint/2010/main" val="281532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9961"/>
                                        </p:tgtEl>
                                        <p:attrNameLst>
                                          <p:attrName>style.visibility</p:attrName>
                                        </p:attrNameLst>
                                      </p:cBhvr>
                                      <p:to>
                                        <p:strVal val="visible"/>
                                      </p:to>
                                    </p:set>
                                    <p:animEffect transition="in" filter="blinds(horizontal)">
                                      <p:cBhvr>
                                        <p:cTn id="12" dur="1000"/>
                                        <p:tgtEl>
                                          <p:spTgt spid="50996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09964"/>
                                        </p:tgtEl>
                                        <p:attrNameLst>
                                          <p:attrName>style.visibility</p:attrName>
                                        </p:attrNameLst>
                                      </p:cBhvr>
                                      <p:to>
                                        <p:strVal val="visible"/>
                                      </p:to>
                                    </p:set>
                                    <p:animEffect transition="in" filter="blinds(horizontal)">
                                      <p:cBhvr>
                                        <p:cTn id="15" dur="1000"/>
                                        <p:tgtEl>
                                          <p:spTgt spid="50996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09962"/>
                                        </p:tgtEl>
                                        <p:attrNameLst>
                                          <p:attrName>style.visibility</p:attrName>
                                        </p:attrNameLst>
                                      </p:cBhvr>
                                      <p:to>
                                        <p:strVal val="visible"/>
                                      </p:to>
                                    </p:set>
                                    <p:animEffect transition="in" filter="blinds(horizontal)">
                                      <p:cBhvr>
                                        <p:cTn id="20" dur="1000"/>
                                        <p:tgtEl>
                                          <p:spTgt spid="50996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09963"/>
                                        </p:tgtEl>
                                        <p:attrNameLst>
                                          <p:attrName>style.visibility</p:attrName>
                                        </p:attrNameLst>
                                      </p:cBhvr>
                                      <p:to>
                                        <p:strVal val="visible"/>
                                      </p:to>
                                    </p:set>
                                    <p:animEffect transition="in" filter="blinds(horizontal)">
                                      <p:cBhvr>
                                        <p:cTn id="23" dur="1000"/>
                                        <p:tgtEl>
                                          <p:spTgt spid="50996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09968"/>
                                        </p:tgtEl>
                                        <p:attrNameLst>
                                          <p:attrName>style.visibility</p:attrName>
                                        </p:attrNameLst>
                                      </p:cBhvr>
                                      <p:to>
                                        <p:strVal val="visible"/>
                                      </p:to>
                                    </p:set>
                                    <p:animEffect transition="in" filter="blinds(horizontal)">
                                      <p:cBhvr>
                                        <p:cTn id="28" dur="1000"/>
                                        <p:tgtEl>
                                          <p:spTgt spid="509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3" grpId="0"/>
      <p:bldP spid="509964" grpId="0"/>
      <p:bldP spid="5099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7"/>
          <p:cNvPicPr>
            <a:picLocks noChangeAspect="1" noChangeArrowheads="1"/>
          </p:cNvPicPr>
          <p:nvPr/>
        </p:nvPicPr>
        <p:blipFill>
          <a:blip r:embed="rId3" cstate="print"/>
          <a:srcRect l="40500" t="48599" r="38251" b="39600"/>
          <a:stretch>
            <a:fillRect/>
          </a:stretch>
        </p:blipFill>
        <p:spPr bwMode="auto">
          <a:xfrm>
            <a:off x="2627313" y="5516563"/>
            <a:ext cx="2376487" cy="825500"/>
          </a:xfrm>
          <a:prstGeom prst="rect">
            <a:avLst/>
          </a:prstGeom>
          <a:noFill/>
          <a:ln w="9525" algn="ctr">
            <a:noFill/>
            <a:miter lim="800000"/>
            <a:headEnd/>
            <a:tailEnd type="none" w="med" len="lg"/>
          </a:ln>
        </p:spPr>
      </p:pic>
      <p:sp>
        <p:nvSpPr>
          <p:cNvPr id="27651" name="标题 1"/>
          <p:cNvSpPr>
            <a:spLocks noGrp="1"/>
          </p:cNvSpPr>
          <p:nvPr>
            <p:ph type="title" idx="4294967295"/>
          </p:nvPr>
        </p:nvSpPr>
        <p:spPr>
          <a:xfrm>
            <a:off x="457200" y="76200"/>
            <a:ext cx="8229600" cy="1341438"/>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低通原型和元件参数</a:t>
            </a:r>
          </a:p>
        </p:txBody>
      </p:sp>
      <p:pic>
        <p:nvPicPr>
          <p:cNvPr id="27652" name="Picture 3"/>
          <p:cNvPicPr>
            <a:picLocks noChangeAspect="1" noChangeArrowheads="1"/>
          </p:cNvPicPr>
          <p:nvPr/>
        </p:nvPicPr>
        <p:blipFill>
          <a:blip r:embed="rId4" cstate="print"/>
          <a:srcRect/>
          <a:stretch>
            <a:fillRect/>
          </a:stretch>
        </p:blipFill>
        <p:spPr bwMode="auto">
          <a:xfrm>
            <a:off x="1476375" y="2420938"/>
            <a:ext cx="6408738" cy="2865437"/>
          </a:xfrm>
          <a:prstGeom prst="rect">
            <a:avLst/>
          </a:prstGeom>
          <a:noFill/>
          <a:ln w="9525">
            <a:noFill/>
            <a:miter lim="800000"/>
            <a:headEnd/>
            <a:tailEnd/>
          </a:ln>
        </p:spPr>
      </p:pic>
      <p:pic>
        <p:nvPicPr>
          <p:cNvPr id="27653" name="Picture 5"/>
          <p:cNvPicPr>
            <a:picLocks noChangeAspect="1" noChangeArrowheads="1"/>
          </p:cNvPicPr>
          <p:nvPr/>
        </p:nvPicPr>
        <p:blipFill>
          <a:blip r:embed="rId5" cstate="print"/>
          <a:srcRect/>
          <a:stretch>
            <a:fillRect/>
          </a:stretch>
        </p:blipFill>
        <p:spPr bwMode="auto">
          <a:xfrm>
            <a:off x="539750" y="1125538"/>
            <a:ext cx="4000500" cy="1319212"/>
          </a:xfrm>
          <a:prstGeom prst="rect">
            <a:avLst/>
          </a:prstGeom>
          <a:noFill/>
          <a:ln w="9525">
            <a:noFill/>
            <a:miter lim="800000"/>
            <a:headEnd/>
            <a:tailEnd/>
          </a:ln>
        </p:spPr>
      </p:pic>
      <p:pic>
        <p:nvPicPr>
          <p:cNvPr id="27654" name="Picture 6"/>
          <p:cNvPicPr>
            <a:picLocks noChangeAspect="1" noChangeArrowheads="1"/>
          </p:cNvPicPr>
          <p:nvPr/>
        </p:nvPicPr>
        <p:blipFill>
          <a:blip r:embed="rId6" cstate="print"/>
          <a:srcRect/>
          <a:stretch>
            <a:fillRect/>
          </a:stretch>
        </p:blipFill>
        <p:spPr bwMode="auto">
          <a:xfrm>
            <a:off x="4643438" y="1125538"/>
            <a:ext cx="4360862" cy="1285875"/>
          </a:xfrm>
          <a:prstGeom prst="rect">
            <a:avLst/>
          </a:prstGeom>
          <a:noFill/>
          <a:ln w="9525">
            <a:noFill/>
            <a:miter lim="800000"/>
            <a:headEnd/>
            <a:tailEnd/>
          </a:ln>
        </p:spPr>
      </p:pic>
      <p:pic>
        <p:nvPicPr>
          <p:cNvPr id="27655" name="Picture 8"/>
          <p:cNvPicPr>
            <a:picLocks noChangeAspect="1" noChangeArrowheads="1"/>
          </p:cNvPicPr>
          <p:nvPr/>
        </p:nvPicPr>
        <p:blipFill>
          <a:blip r:embed="rId3" cstate="print"/>
          <a:srcRect l="31500" t="61200" r="31500" b="28799"/>
          <a:stretch>
            <a:fillRect/>
          </a:stretch>
        </p:blipFill>
        <p:spPr bwMode="auto">
          <a:xfrm>
            <a:off x="5076825" y="5589588"/>
            <a:ext cx="3976688" cy="671512"/>
          </a:xfrm>
          <a:prstGeom prst="rect">
            <a:avLst/>
          </a:prstGeom>
          <a:noFill/>
          <a:ln w="9525" algn="ctr">
            <a:noFill/>
            <a:miter lim="800000"/>
            <a:headEnd/>
            <a:tailEnd type="none" w="med" len="lg"/>
          </a:ln>
        </p:spPr>
      </p:pic>
      <p:grpSp>
        <p:nvGrpSpPr>
          <p:cNvPr id="27656" name="Group 10"/>
          <p:cNvGrpSpPr>
            <a:grpSpLocks/>
          </p:cNvGrpSpPr>
          <p:nvPr/>
        </p:nvGrpSpPr>
        <p:grpSpPr bwMode="auto">
          <a:xfrm>
            <a:off x="0" y="5516563"/>
            <a:ext cx="2235200" cy="700087"/>
            <a:chOff x="0" y="3475"/>
            <a:chExt cx="1408" cy="441"/>
          </a:xfrm>
        </p:grpSpPr>
        <p:pic>
          <p:nvPicPr>
            <p:cNvPr id="27657" name="Picture 6"/>
            <p:cNvPicPr>
              <a:picLocks noChangeAspect="1" noChangeArrowheads="1"/>
            </p:cNvPicPr>
            <p:nvPr/>
          </p:nvPicPr>
          <p:blipFill>
            <a:blip r:embed="rId7" cstate="print"/>
            <a:srcRect l="33749" t="68401" r="60750" b="21600"/>
            <a:stretch>
              <a:fillRect/>
            </a:stretch>
          </p:blipFill>
          <p:spPr bwMode="auto">
            <a:xfrm>
              <a:off x="0" y="3475"/>
              <a:ext cx="387" cy="441"/>
            </a:xfrm>
            <a:prstGeom prst="rect">
              <a:avLst/>
            </a:prstGeom>
            <a:noFill/>
            <a:ln w="9525" algn="ctr">
              <a:noFill/>
              <a:miter lim="800000"/>
              <a:headEnd/>
              <a:tailEnd type="none" w="med" len="lg"/>
            </a:ln>
          </p:spPr>
        </p:pic>
        <p:pic>
          <p:nvPicPr>
            <p:cNvPr id="27658" name="Picture 9"/>
            <p:cNvPicPr>
              <a:picLocks noChangeAspect="1" noChangeArrowheads="1"/>
            </p:cNvPicPr>
            <p:nvPr/>
          </p:nvPicPr>
          <p:blipFill>
            <a:blip r:embed="rId7" cstate="print"/>
            <a:srcRect l="46574" t="68401" r="38251" b="21600"/>
            <a:stretch>
              <a:fillRect/>
            </a:stretch>
          </p:blipFill>
          <p:spPr bwMode="auto">
            <a:xfrm>
              <a:off x="340" y="3475"/>
              <a:ext cx="1068" cy="441"/>
            </a:xfrm>
            <a:prstGeom prst="rect">
              <a:avLst/>
            </a:prstGeom>
            <a:noFill/>
            <a:ln w="9525" algn="ctr">
              <a:noFill/>
              <a:miter lim="800000"/>
              <a:headEnd/>
              <a:tailEnd type="none" w="med" len="lg"/>
            </a:ln>
          </p:spPr>
        </p:pic>
      </p:grpSp>
    </p:spTree>
    <p:extLst>
      <p:ext uri="{BB962C8B-B14F-4D97-AF65-F5344CB8AC3E}">
        <p14:creationId xmlns:p14="http://schemas.microsoft.com/office/powerpoint/2010/main" val="775373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323850" y="1052513"/>
            <a:ext cx="3762375" cy="1152525"/>
          </a:xfrm>
          <a:prstGeom prst="rect">
            <a:avLst/>
          </a:prstGeom>
          <a:noFill/>
          <a:ln w="9525">
            <a:noFill/>
            <a:miter lim="800000"/>
            <a:headEnd/>
            <a:tailEnd/>
          </a:ln>
        </p:spPr>
      </p:pic>
      <p:sp>
        <p:nvSpPr>
          <p:cNvPr id="28675" name="标题 1"/>
          <p:cNvSpPr>
            <a:spLocks noGrp="1"/>
          </p:cNvSpPr>
          <p:nvPr>
            <p:ph type="title" idx="4294967295"/>
          </p:nvPr>
        </p:nvSpPr>
        <p:spPr>
          <a:xfrm>
            <a:off x="490660" y="17585"/>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切比雪夫滤波器的归一化响应</a:t>
            </a:r>
          </a:p>
        </p:txBody>
      </p:sp>
      <p:pic>
        <p:nvPicPr>
          <p:cNvPr id="28676" name="Picture 4"/>
          <p:cNvPicPr>
            <a:picLocks noChangeAspect="1" noChangeArrowheads="1"/>
          </p:cNvPicPr>
          <p:nvPr/>
        </p:nvPicPr>
        <p:blipFill>
          <a:blip r:embed="rId4" cstate="print"/>
          <a:srcRect/>
          <a:stretch>
            <a:fillRect/>
          </a:stretch>
        </p:blipFill>
        <p:spPr bwMode="auto">
          <a:xfrm>
            <a:off x="1961478" y="2579444"/>
            <a:ext cx="5287963" cy="4138613"/>
          </a:xfrm>
          <a:prstGeom prst="rect">
            <a:avLst/>
          </a:prstGeom>
          <a:noFill/>
          <a:ln w="9525">
            <a:noFill/>
            <a:miter lim="800000"/>
            <a:headEnd/>
            <a:tailEnd/>
          </a:ln>
        </p:spPr>
      </p:pic>
      <p:pic>
        <p:nvPicPr>
          <p:cNvPr id="28677" name="Picture 1"/>
          <p:cNvPicPr>
            <a:picLocks noChangeAspect="1" noChangeArrowheads="1"/>
          </p:cNvPicPr>
          <p:nvPr/>
        </p:nvPicPr>
        <p:blipFill>
          <a:blip r:embed="rId5" cstate="print"/>
          <a:srcRect/>
          <a:stretch>
            <a:fillRect/>
          </a:stretch>
        </p:blipFill>
        <p:spPr bwMode="auto">
          <a:xfrm>
            <a:off x="4140200" y="1052513"/>
            <a:ext cx="4562475" cy="1039812"/>
          </a:xfrm>
          <a:prstGeom prst="rect">
            <a:avLst/>
          </a:prstGeom>
          <a:noFill/>
          <a:ln w="9525">
            <a:noFill/>
            <a:miter lim="800000"/>
            <a:headEnd/>
            <a:tailEnd/>
          </a:ln>
        </p:spPr>
      </p:pic>
      <p:grpSp>
        <p:nvGrpSpPr>
          <p:cNvPr id="2" name="Group 8"/>
          <p:cNvGrpSpPr>
            <a:grpSpLocks/>
          </p:cNvGrpSpPr>
          <p:nvPr/>
        </p:nvGrpSpPr>
        <p:grpSpPr bwMode="auto">
          <a:xfrm>
            <a:off x="179388" y="1989138"/>
            <a:ext cx="2447925" cy="1323975"/>
            <a:chOff x="249" y="1253"/>
            <a:chExt cx="1542" cy="834"/>
          </a:xfrm>
        </p:grpSpPr>
        <p:sp>
          <p:nvSpPr>
            <p:cNvPr id="28679" name="Text Box 6"/>
            <p:cNvSpPr txBox="1">
              <a:spLocks noChangeArrowheads="1"/>
            </p:cNvSpPr>
            <p:nvPr/>
          </p:nvSpPr>
          <p:spPr bwMode="auto">
            <a:xfrm>
              <a:off x="249" y="1389"/>
              <a:ext cx="1270" cy="69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200" b="1" dirty="0">
                  <a:latin typeface="Times New Roman" pitchFamily="18" charset="0"/>
                </a:rPr>
                <a:t>调整通带内纹波高度的常数因子</a:t>
              </a:r>
            </a:p>
          </p:txBody>
        </p:sp>
        <p:sp>
          <p:nvSpPr>
            <p:cNvPr id="28680" name="Line 7"/>
            <p:cNvSpPr>
              <a:spLocks noChangeShapeType="1"/>
            </p:cNvSpPr>
            <p:nvPr/>
          </p:nvSpPr>
          <p:spPr bwMode="auto">
            <a:xfrm flipV="1">
              <a:off x="1111" y="1253"/>
              <a:ext cx="680" cy="227"/>
            </a:xfrm>
            <a:prstGeom prst="line">
              <a:avLst/>
            </a:prstGeom>
            <a:noFill/>
            <a:ln w="28575">
              <a:solidFill>
                <a:schemeClr val="tx1"/>
              </a:solidFill>
              <a:round/>
              <a:headEnd/>
              <a:tailEnd type="stealth" w="med" len="lg"/>
            </a:ln>
          </p:spPr>
          <p:txBody>
            <a:bodyPr/>
            <a:lstStyle/>
            <a:p>
              <a:endParaRPr lang="zh-CN" altLang="en-US"/>
            </a:p>
          </p:txBody>
        </p:sp>
      </p:grpSp>
    </p:spTree>
    <p:extLst>
      <p:ext uri="{BB962C8B-B14F-4D97-AF65-F5344CB8AC3E}">
        <p14:creationId xmlns:p14="http://schemas.microsoft.com/office/powerpoint/2010/main" val="40734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endParaRPr lang="zh-CN" altLang="en-US" smtClean="0"/>
          </a:p>
        </p:txBody>
      </p:sp>
      <p:pic>
        <p:nvPicPr>
          <p:cNvPr id="29699" name="Picture 4"/>
          <p:cNvPicPr>
            <a:picLocks noChangeAspect="1" noChangeArrowheads="1"/>
          </p:cNvPicPr>
          <p:nvPr/>
        </p:nvPicPr>
        <p:blipFill>
          <a:blip r:embed="rId3" cstate="print"/>
          <a:srcRect l="31500" t="19800" r="33749" b="32401"/>
          <a:stretch>
            <a:fillRect/>
          </a:stretch>
        </p:blipFill>
        <p:spPr bwMode="auto">
          <a:xfrm>
            <a:off x="0" y="1196975"/>
            <a:ext cx="4608513" cy="3960813"/>
          </a:xfrm>
          <a:prstGeom prst="rect">
            <a:avLst/>
          </a:prstGeom>
          <a:noFill/>
          <a:ln w="9525" algn="ctr">
            <a:noFill/>
            <a:miter lim="800000"/>
            <a:headEnd/>
            <a:tailEnd type="none" w="med" len="lg"/>
          </a:ln>
        </p:spPr>
      </p:pic>
      <p:pic>
        <p:nvPicPr>
          <p:cNvPr id="29700" name="Picture 5"/>
          <p:cNvPicPr>
            <a:picLocks noChangeAspect="1" noChangeArrowheads="1"/>
          </p:cNvPicPr>
          <p:nvPr/>
        </p:nvPicPr>
        <p:blipFill>
          <a:blip r:embed="rId4" cstate="print"/>
          <a:srcRect l="33749" t="41400" r="31500" b="9000"/>
          <a:stretch>
            <a:fillRect/>
          </a:stretch>
        </p:blipFill>
        <p:spPr bwMode="auto">
          <a:xfrm>
            <a:off x="4643438" y="1268413"/>
            <a:ext cx="4284662" cy="3819525"/>
          </a:xfrm>
          <a:prstGeom prst="rect">
            <a:avLst/>
          </a:prstGeom>
          <a:noFill/>
          <a:ln w="9525" algn="ctr">
            <a:noFill/>
            <a:miter lim="800000"/>
            <a:headEnd/>
            <a:tailEnd type="none" w="med" len="lg"/>
          </a:ln>
        </p:spPr>
      </p:pic>
      <p:sp>
        <p:nvSpPr>
          <p:cNvPr id="620550" name="Text Box 6"/>
          <p:cNvSpPr txBox="1">
            <a:spLocks noChangeArrowheads="1"/>
          </p:cNvSpPr>
          <p:nvPr/>
        </p:nvSpPr>
        <p:spPr bwMode="auto">
          <a:xfrm>
            <a:off x="1042988" y="5157788"/>
            <a:ext cx="7129462"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solidFill>
                  <a:srgbClr val="000099"/>
                </a:solidFill>
                <a:latin typeface="Times New Roman" pitchFamily="18" charset="0"/>
              </a:rPr>
              <a:t>通带内的波纹越大则通带到阻带的过渡越陡峭</a:t>
            </a:r>
          </a:p>
        </p:txBody>
      </p:sp>
      <p:sp>
        <p:nvSpPr>
          <p:cNvPr id="620551" name="Text Box 7"/>
          <p:cNvSpPr txBox="1">
            <a:spLocks noChangeArrowheads="1"/>
          </p:cNvSpPr>
          <p:nvPr/>
        </p:nvSpPr>
        <p:spPr bwMode="auto">
          <a:xfrm>
            <a:off x="1042988" y="5661025"/>
            <a:ext cx="7129462"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solidFill>
                  <a:srgbClr val="000099"/>
                </a:solidFill>
                <a:latin typeface="Times New Roman" pitchFamily="18" charset="0"/>
              </a:rPr>
              <a:t>切比雪夫滤波器具有更陡峭的通带</a:t>
            </a:r>
            <a:r>
              <a:rPr lang="en-US" altLang="zh-CN" sz="2400" b="1" dirty="0">
                <a:solidFill>
                  <a:srgbClr val="000099"/>
                </a:solidFill>
                <a:latin typeface="Times New Roman" pitchFamily="18" charset="0"/>
              </a:rPr>
              <a:t>-</a:t>
            </a:r>
            <a:r>
              <a:rPr lang="zh-CN" altLang="en-US" sz="2400" b="1" dirty="0">
                <a:solidFill>
                  <a:srgbClr val="000099"/>
                </a:solidFill>
                <a:latin typeface="Times New Roman" pitchFamily="18" charset="0"/>
              </a:rPr>
              <a:t>阻带过渡特性！</a:t>
            </a:r>
          </a:p>
        </p:txBody>
      </p:sp>
    </p:spTree>
    <p:extLst>
      <p:ext uri="{BB962C8B-B14F-4D97-AF65-F5344CB8AC3E}">
        <p14:creationId xmlns:p14="http://schemas.microsoft.com/office/powerpoint/2010/main" val="12708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0550"/>
                                        </p:tgtEl>
                                        <p:attrNameLst>
                                          <p:attrName>style.visibility</p:attrName>
                                        </p:attrNameLst>
                                      </p:cBhvr>
                                      <p:to>
                                        <p:strVal val="visible"/>
                                      </p:to>
                                    </p:set>
                                    <p:animEffect transition="in" filter="blinds(horizontal)">
                                      <p:cBhvr>
                                        <p:cTn id="7" dur="1000"/>
                                        <p:tgtEl>
                                          <p:spTgt spid="6205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0551"/>
                                        </p:tgtEl>
                                        <p:attrNameLst>
                                          <p:attrName>style.visibility</p:attrName>
                                        </p:attrNameLst>
                                      </p:cBhvr>
                                      <p:to>
                                        <p:strVal val="visible"/>
                                      </p:to>
                                    </p:set>
                                    <p:animEffect transition="in" filter="blinds(horizontal)">
                                      <p:cBhvr>
                                        <p:cTn id="12" dur="1000"/>
                                        <p:tgtEl>
                                          <p:spTgt spid="62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50" grpId="0"/>
      <p:bldP spid="6205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a:xfrm>
            <a:off x="424596" y="34132"/>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低通原型的元件参数</a:t>
            </a:r>
          </a:p>
        </p:txBody>
      </p:sp>
      <p:pic>
        <p:nvPicPr>
          <p:cNvPr id="30723" name="Picture 3"/>
          <p:cNvPicPr>
            <a:picLocks noChangeAspect="1" noChangeArrowheads="1"/>
          </p:cNvPicPr>
          <p:nvPr/>
        </p:nvPicPr>
        <p:blipFill>
          <a:blip r:embed="rId3" cstate="print"/>
          <a:srcRect/>
          <a:stretch>
            <a:fillRect/>
          </a:stretch>
        </p:blipFill>
        <p:spPr bwMode="auto">
          <a:xfrm>
            <a:off x="3203575" y="4076700"/>
            <a:ext cx="5572125" cy="2330450"/>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468313" y="1341438"/>
            <a:ext cx="6072187" cy="2614612"/>
          </a:xfrm>
          <a:prstGeom prst="rect">
            <a:avLst/>
          </a:prstGeom>
          <a:noFill/>
          <a:ln w="9525">
            <a:noFill/>
            <a:miter lim="800000"/>
            <a:headEnd/>
            <a:tailEnd/>
          </a:ln>
        </p:spPr>
      </p:pic>
      <p:sp>
        <p:nvSpPr>
          <p:cNvPr id="30725" name="矩形 6"/>
          <p:cNvSpPr>
            <a:spLocks noChangeArrowheads="1"/>
          </p:cNvSpPr>
          <p:nvPr/>
        </p:nvSpPr>
        <p:spPr bwMode="auto">
          <a:xfrm>
            <a:off x="7286625" y="2143125"/>
            <a:ext cx="1338263" cy="461963"/>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2400">
                <a:latin typeface="Times New Roman" pitchFamily="18" charset="0"/>
                <a:cs typeface="Times New Roman" pitchFamily="18" charset="0"/>
              </a:rPr>
              <a:t>纹波</a:t>
            </a:r>
            <a:r>
              <a:rPr kumimoji="0" lang="en-US" altLang="zh-CN" sz="2400">
                <a:latin typeface="Times New Roman" pitchFamily="18" charset="0"/>
                <a:cs typeface="Times New Roman" pitchFamily="18" charset="0"/>
              </a:rPr>
              <a:t>3dB</a:t>
            </a:r>
            <a:endParaRPr kumimoji="0" lang="zh-CN" altLang="en-US" sz="2400">
              <a:latin typeface="Times New Roman" pitchFamily="18" charset="0"/>
              <a:cs typeface="Times New Roman" pitchFamily="18" charset="0"/>
            </a:endParaRPr>
          </a:p>
        </p:txBody>
      </p:sp>
      <p:cxnSp>
        <p:nvCxnSpPr>
          <p:cNvPr id="8" name="直接箭头连接符 7"/>
          <p:cNvCxnSpPr/>
          <p:nvPr/>
        </p:nvCxnSpPr>
        <p:spPr>
          <a:xfrm rot="10800000" flipV="1">
            <a:off x="6557963" y="2390775"/>
            <a:ext cx="785812"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10800000" flipV="1">
            <a:off x="2143125" y="5500688"/>
            <a:ext cx="785813" cy="0"/>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728" name="矩形 12"/>
          <p:cNvSpPr>
            <a:spLocks noChangeArrowheads="1"/>
          </p:cNvSpPr>
          <p:nvPr/>
        </p:nvSpPr>
        <p:spPr bwMode="auto">
          <a:xfrm>
            <a:off x="571500" y="5253038"/>
            <a:ext cx="1565275" cy="461962"/>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2400">
                <a:latin typeface="Times New Roman" pitchFamily="18" charset="0"/>
                <a:cs typeface="Times New Roman" pitchFamily="18" charset="0"/>
              </a:rPr>
              <a:t>纹波</a:t>
            </a:r>
            <a:r>
              <a:rPr kumimoji="0" lang="en-US" altLang="en-US" sz="2400">
                <a:latin typeface="Times New Roman" pitchFamily="18" charset="0"/>
                <a:cs typeface="Times New Roman" pitchFamily="18" charset="0"/>
              </a:rPr>
              <a:t>0.5</a:t>
            </a:r>
            <a:r>
              <a:rPr kumimoji="0" lang="en-US" altLang="zh-CN" sz="2400">
                <a:latin typeface="Times New Roman" pitchFamily="18" charset="0"/>
                <a:cs typeface="Times New Roman" pitchFamily="18" charset="0"/>
              </a:rPr>
              <a:t>dB</a:t>
            </a:r>
            <a:endParaRPr kumimoji="0" lang="zh-CN" altLang="en-US" sz="2400">
              <a:latin typeface="Times New Roman" pitchFamily="18" charset="0"/>
              <a:cs typeface="Times New Roman" pitchFamily="18" charset="0"/>
            </a:endParaRPr>
          </a:p>
        </p:txBody>
      </p:sp>
    </p:spTree>
    <p:extLst>
      <p:ext uri="{BB962C8B-B14F-4D97-AF65-F5344CB8AC3E}">
        <p14:creationId xmlns:p14="http://schemas.microsoft.com/office/powerpoint/2010/main" val="134013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87424" y="76200"/>
            <a:ext cx="8396214"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标准低通滤波器设计的反归一化</a:t>
            </a:r>
          </a:p>
        </p:txBody>
      </p:sp>
      <p:graphicFrame>
        <p:nvGraphicFramePr>
          <p:cNvPr id="621576" name="Object 8"/>
          <p:cNvGraphicFramePr>
            <a:graphicFrameLocks noGrp="1" noChangeAspect="1"/>
          </p:cNvGraphicFramePr>
          <p:nvPr>
            <p:ph sz="half" idx="1"/>
          </p:nvPr>
        </p:nvGraphicFramePr>
        <p:xfrm>
          <a:off x="2555875" y="4868863"/>
          <a:ext cx="1223963" cy="468312"/>
        </p:xfrm>
        <a:graphic>
          <a:graphicData uri="http://schemas.openxmlformats.org/presentationml/2006/ole">
            <mc:AlternateContent xmlns:mc="http://schemas.openxmlformats.org/markup-compatibility/2006">
              <mc:Choice xmlns:v="urn:schemas-microsoft-com:vml" Requires="v">
                <p:oleObj spid="_x0000_s72922" name="公式" r:id="rId4" imgW="596880" imgH="228600" progId="Equation.3">
                  <p:embed/>
                </p:oleObj>
              </mc:Choice>
              <mc:Fallback>
                <p:oleObj name="公式" r:id="rId4" imgW="5968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868863"/>
                        <a:ext cx="12239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1578" name="Text Box 10"/>
          <p:cNvSpPr txBox="1">
            <a:spLocks noChangeArrowheads="1"/>
          </p:cNvSpPr>
          <p:nvPr/>
        </p:nvSpPr>
        <p:spPr bwMode="auto">
          <a:xfrm>
            <a:off x="755650" y="4868863"/>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aphicFrame>
        <p:nvGraphicFramePr>
          <p:cNvPr id="621579" name="Object 11"/>
          <p:cNvGraphicFramePr>
            <a:graphicFrameLocks noGrp="1" noChangeAspect="1"/>
          </p:cNvGraphicFramePr>
          <p:nvPr>
            <p:ph sz="half" idx="2"/>
            <p:extLst>
              <p:ext uri="{D42A27DB-BD31-4B8C-83A1-F6EECF244321}">
                <p14:modId xmlns:p14="http://schemas.microsoft.com/office/powerpoint/2010/main" val="3880343141"/>
              </p:ext>
            </p:extLst>
          </p:nvPr>
        </p:nvGraphicFramePr>
        <p:xfrm>
          <a:off x="2533390" y="5418505"/>
          <a:ext cx="4773079" cy="1400175"/>
        </p:xfrm>
        <a:graphic>
          <a:graphicData uri="http://schemas.openxmlformats.org/presentationml/2006/ole">
            <mc:AlternateContent xmlns:mc="http://schemas.openxmlformats.org/markup-compatibility/2006">
              <mc:Choice xmlns:v="urn:schemas-microsoft-com:vml" Requires="v">
                <p:oleObj spid="_x0000_s72923" name="公式" r:id="rId6" imgW="2984400" imgH="876240" progId="Equation.3">
                  <p:embed/>
                </p:oleObj>
              </mc:Choice>
              <mc:Fallback>
                <p:oleObj name="公式" r:id="rId6" imgW="2984400" imgH="876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90" y="5418505"/>
                        <a:ext cx="4773079" cy="1400175"/>
                      </a:xfrm>
                      <a:prstGeom prst="rect">
                        <a:avLst/>
                      </a:prstGeom>
                      <a:noFill/>
                      <a:ln>
                        <a:noFill/>
                      </a:ln>
                      <a:effectLst/>
                      <a:extLst/>
                    </p:spPr>
                  </p:pic>
                </p:oleObj>
              </mc:Fallback>
            </mc:AlternateContent>
          </a:graphicData>
        </a:graphic>
      </p:graphicFrame>
      <p:sp>
        <p:nvSpPr>
          <p:cNvPr id="621581" name="Text Box 13"/>
          <p:cNvSpPr txBox="1">
            <a:spLocks noChangeArrowheads="1"/>
          </p:cNvSpPr>
          <p:nvPr/>
        </p:nvSpPr>
        <p:spPr bwMode="auto">
          <a:xfrm>
            <a:off x="4876800" y="4800784"/>
            <a:ext cx="4859338" cy="45720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b="1" dirty="0">
                <a:solidFill>
                  <a:srgbClr val="0000FF"/>
                </a:solidFill>
                <a:latin typeface="Times New Roman" pitchFamily="18" charset="0"/>
              </a:rPr>
              <a:t>对原始通带展宽或者扩大</a:t>
            </a:r>
          </a:p>
        </p:txBody>
      </p:sp>
      <p:pic>
        <p:nvPicPr>
          <p:cNvPr id="621582" name="Picture 14"/>
          <p:cNvPicPr>
            <a:picLocks noChangeAspect="1" noChangeArrowheads="1"/>
          </p:cNvPicPr>
          <p:nvPr/>
        </p:nvPicPr>
        <p:blipFill>
          <a:blip r:embed="rId8" cstate="print"/>
          <a:srcRect/>
          <a:stretch>
            <a:fillRect/>
          </a:stretch>
        </p:blipFill>
        <p:spPr bwMode="auto">
          <a:xfrm>
            <a:off x="1116013" y="1125538"/>
            <a:ext cx="6478587" cy="3514725"/>
          </a:xfrm>
          <a:prstGeom prst="rect">
            <a:avLst/>
          </a:prstGeom>
          <a:noFill/>
          <a:ln w="9525" algn="ctr">
            <a:noFill/>
            <a:miter lim="800000"/>
            <a:headEnd/>
            <a:tailEnd type="none" w="med" len="lg"/>
          </a:ln>
        </p:spPr>
      </p:pic>
    </p:spTree>
    <p:extLst>
      <p:ext uri="{BB962C8B-B14F-4D97-AF65-F5344CB8AC3E}">
        <p14:creationId xmlns:p14="http://schemas.microsoft.com/office/powerpoint/2010/main" val="349057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1582"/>
                                        </p:tgtEl>
                                        <p:attrNameLst>
                                          <p:attrName>style.visibility</p:attrName>
                                        </p:attrNameLst>
                                      </p:cBhvr>
                                      <p:to>
                                        <p:strVal val="visible"/>
                                      </p:to>
                                    </p:set>
                                    <p:animEffect transition="in" filter="blinds(horizontal)">
                                      <p:cBhvr>
                                        <p:cTn id="7" dur="1000"/>
                                        <p:tgtEl>
                                          <p:spTgt spid="6215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1576"/>
                                        </p:tgtEl>
                                        <p:attrNameLst>
                                          <p:attrName>style.visibility</p:attrName>
                                        </p:attrNameLst>
                                      </p:cBhvr>
                                      <p:to>
                                        <p:strVal val="visible"/>
                                      </p:to>
                                    </p:set>
                                    <p:animEffect transition="in" filter="blinds(horizontal)">
                                      <p:cBhvr>
                                        <p:cTn id="12" dur="1000"/>
                                        <p:tgtEl>
                                          <p:spTgt spid="62157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21578"/>
                                        </p:tgtEl>
                                        <p:attrNameLst>
                                          <p:attrName>style.visibility</p:attrName>
                                        </p:attrNameLst>
                                      </p:cBhvr>
                                      <p:to>
                                        <p:strVal val="visible"/>
                                      </p:to>
                                    </p:set>
                                    <p:animEffect transition="in" filter="blinds(horizontal)">
                                      <p:cBhvr>
                                        <p:cTn id="15" dur="1000"/>
                                        <p:tgtEl>
                                          <p:spTgt spid="62157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21581"/>
                                        </p:tgtEl>
                                        <p:attrNameLst>
                                          <p:attrName>style.visibility</p:attrName>
                                        </p:attrNameLst>
                                      </p:cBhvr>
                                      <p:to>
                                        <p:strVal val="visible"/>
                                      </p:to>
                                    </p:set>
                                    <p:animEffect transition="in" filter="blinds(horizontal)">
                                      <p:cBhvr>
                                        <p:cTn id="20" dur="1000"/>
                                        <p:tgtEl>
                                          <p:spTgt spid="62158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21579"/>
                                        </p:tgtEl>
                                        <p:attrNameLst>
                                          <p:attrName>style.visibility</p:attrName>
                                        </p:attrNameLst>
                                      </p:cBhvr>
                                      <p:to>
                                        <p:strVal val="visible"/>
                                      </p:to>
                                    </p:set>
                                    <p:animEffect transition="in" filter="blinds(horizontal)">
                                      <p:cBhvr>
                                        <p:cTn id="25" dur="1000"/>
                                        <p:tgtEl>
                                          <p:spTgt spid="621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8" grpId="0"/>
      <p:bldP spid="6215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p:nvPr>
        </p:nvSpPr>
        <p:spPr>
          <a:xfrm>
            <a:off x="1027112" y="43840"/>
            <a:ext cx="7793038"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高通滤波器设计的反归一化</a:t>
            </a:r>
          </a:p>
        </p:txBody>
      </p:sp>
      <p:graphicFrame>
        <p:nvGraphicFramePr>
          <p:cNvPr id="624646" name="Object 6"/>
          <p:cNvGraphicFramePr>
            <a:graphicFrameLocks noChangeAspect="1"/>
          </p:cNvGraphicFramePr>
          <p:nvPr/>
        </p:nvGraphicFramePr>
        <p:xfrm>
          <a:off x="2411413" y="3789363"/>
          <a:ext cx="1301750" cy="831850"/>
        </p:xfrm>
        <a:graphic>
          <a:graphicData uri="http://schemas.openxmlformats.org/presentationml/2006/ole">
            <mc:AlternateContent xmlns:mc="http://schemas.openxmlformats.org/markup-compatibility/2006">
              <mc:Choice xmlns:v="urn:schemas-microsoft-com:vml" Requires="v">
                <p:oleObj spid="_x0000_s74270" name="公式" r:id="rId4" imgW="634680" imgH="406080" progId="Equation.3">
                  <p:embed/>
                </p:oleObj>
              </mc:Choice>
              <mc:Fallback>
                <p:oleObj name="公式" r:id="rId4" imgW="63468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789363"/>
                        <a:ext cx="13017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47" name="Text Box 7"/>
          <p:cNvSpPr txBox="1">
            <a:spLocks noChangeArrowheads="1"/>
          </p:cNvSpPr>
          <p:nvPr/>
        </p:nvSpPr>
        <p:spPr bwMode="auto">
          <a:xfrm>
            <a:off x="611188" y="3933825"/>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aphicFrame>
        <p:nvGraphicFramePr>
          <p:cNvPr id="624648" name="Object 8"/>
          <p:cNvGraphicFramePr>
            <a:graphicFrameLocks noChangeAspect="1"/>
          </p:cNvGraphicFramePr>
          <p:nvPr/>
        </p:nvGraphicFramePr>
        <p:xfrm>
          <a:off x="539750" y="4652963"/>
          <a:ext cx="5400675" cy="1784350"/>
        </p:xfrm>
        <a:graphic>
          <a:graphicData uri="http://schemas.openxmlformats.org/presentationml/2006/ole">
            <mc:AlternateContent xmlns:mc="http://schemas.openxmlformats.org/markup-compatibility/2006">
              <mc:Choice xmlns:v="urn:schemas-microsoft-com:vml" Requires="v">
                <p:oleObj spid="_x0000_s74271" name="公式" r:id="rId6" imgW="3073320" imgH="1015920" progId="Equation.3">
                  <p:embed/>
                </p:oleObj>
              </mc:Choice>
              <mc:Fallback>
                <p:oleObj name="公式" r:id="rId6" imgW="3073320" imgH="1015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652963"/>
                        <a:ext cx="5400675"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7" name="Picture 9"/>
          <p:cNvPicPr>
            <a:picLocks noChangeAspect="1" noChangeArrowheads="1"/>
          </p:cNvPicPr>
          <p:nvPr/>
        </p:nvPicPr>
        <p:blipFill>
          <a:blip r:embed="rId8" cstate="print"/>
          <a:srcRect t="12686" b="15858"/>
          <a:stretch>
            <a:fillRect/>
          </a:stretch>
        </p:blipFill>
        <p:spPr bwMode="auto">
          <a:xfrm>
            <a:off x="468313" y="1125538"/>
            <a:ext cx="3671887" cy="2703512"/>
          </a:xfrm>
          <a:prstGeom prst="rect">
            <a:avLst/>
          </a:prstGeom>
          <a:noFill/>
          <a:ln w="9525" algn="ctr">
            <a:noFill/>
            <a:miter lim="800000"/>
            <a:headEnd/>
            <a:tailEnd type="none" w="med" len="lg"/>
          </a:ln>
        </p:spPr>
      </p:pic>
      <p:pic>
        <p:nvPicPr>
          <p:cNvPr id="7178" name="Picture 10"/>
          <p:cNvPicPr>
            <a:picLocks noChangeAspect="1" noChangeArrowheads="1"/>
          </p:cNvPicPr>
          <p:nvPr/>
        </p:nvPicPr>
        <p:blipFill>
          <a:blip r:embed="rId9" cstate="print"/>
          <a:srcRect t="4004" b="6007"/>
          <a:stretch>
            <a:fillRect/>
          </a:stretch>
        </p:blipFill>
        <p:spPr bwMode="auto">
          <a:xfrm>
            <a:off x="5003800" y="1052513"/>
            <a:ext cx="3816350" cy="2749550"/>
          </a:xfrm>
          <a:prstGeom prst="rect">
            <a:avLst/>
          </a:prstGeom>
          <a:noFill/>
          <a:ln w="9525" algn="ctr">
            <a:noFill/>
            <a:miter lim="800000"/>
            <a:headEnd/>
            <a:tailEnd type="none" w="med" len="lg"/>
          </a:ln>
        </p:spPr>
      </p:pic>
      <p:grpSp>
        <p:nvGrpSpPr>
          <p:cNvPr id="2" name="Group 21"/>
          <p:cNvGrpSpPr>
            <a:grpSpLocks/>
          </p:cNvGrpSpPr>
          <p:nvPr/>
        </p:nvGrpSpPr>
        <p:grpSpPr bwMode="auto">
          <a:xfrm>
            <a:off x="5940425" y="3933825"/>
            <a:ext cx="3311525" cy="2308225"/>
            <a:chOff x="3742" y="2478"/>
            <a:chExt cx="2086" cy="1454"/>
          </a:xfrm>
        </p:grpSpPr>
        <p:graphicFrame>
          <p:nvGraphicFramePr>
            <p:cNvPr id="7172" name="Object 12"/>
            <p:cNvGraphicFramePr>
              <a:graphicFrameLocks noChangeAspect="1"/>
            </p:cNvGraphicFramePr>
            <p:nvPr/>
          </p:nvGraphicFramePr>
          <p:xfrm>
            <a:off x="4740" y="2478"/>
            <a:ext cx="718" cy="228"/>
          </p:xfrm>
          <a:graphic>
            <a:graphicData uri="http://schemas.openxmlformats.org/presentationml/2006/ole">
              <mc:AlternateContent xmlns:mc="http://schemas.openxmlformats.org/markup-compatibility/2006">
                <mc:Choice xmlns:v="urn:schemas-microsoft-com:vml" Requires="v">
                  <p:oleObj spid="_x0000_s74272" name="公式" r:id="rId10" imgW="520560" imgH="164880" progId="Equation.3">
                    <p:embed/>
                  </p:oleObj>
                </mc:Choice>
                <mc:Fallback>
                  <p:oleObj name="公式" r:id="rId10" imgW="52056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0" y="2478"/>
                          <a:ext cx="718"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16"/>
            <p:cNvGraphicFramePr>
              <a:graphicFrameLocks noChangeAspect="1"/>
            </p:cNvGraphicFramePr>
            <p:nvPr/>
          </p:nvGraphicFramePr>
          <p:xfrm>
            <a:off x="3969" y="2523"/>
            <a:ext cx="400" cy="181"/>
          </p:xfrm>
          <a:graphic>
            <a:graphicData uri="http://schemas.openxmlformats.org/presentationml/2006/ole">
              <mc:AlternateContent xmlns:mc="http://schemas.openxmlformats.org/markup-compatibility/2006">
                <mc:Choice xmlns:v="urn:schemas-microsoft-com:vml" Requires="v">
                  <p:oleObj spid="_x0000_s74273" name="公式" r:id="rId12" imgW="393480" imgH="177480" progId="Equation.3">
                    <p:embed/>
                  </p:oleObj>
                </mc:Choice>
                <mc:Fallback>
                  <p:oleObj name="公式" r:id="rId12" imgW="3934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2523"/>
                          <a:ext cx="40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0" name="Text Box 11"/>
            <p:cNvSpPr txBox="1">
              <a:spLocks noChangeArrowheads="1"/>
            </p:cNvSpPr>
            <p:nvPr/>
          </p:nvSpPr>
          <p:spPr bwMode="auto">
            <a:xfrm>
              <a:off x="3742" y="2478"/>
              <a:ext cx="2086" cy="1454"/>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b="1" dirty="0">
                  <a:latin typeface="Times New Roman" pitchFamily="18" charset="0"/>
                </a:rPr>
                <a:t>将        映射               ，反之亦然，截止频率发生在          处。为了转换电感（电容）到现实的电容（电感），负号是必须。</a:t>
              </a:r>
            </a:p>
          </p:txBody>
        </p:sp>
        <p:graphicFrame>
          <p:nvGraphicFramePr>
            <p:cNvPr id="7174" name="Object 18"/>
            <p:cNvGraphicFramePr>
              <a:graphicFrameLocks noChangeAspect="1"/>
            </p:cNvGraphicFramePr>
            <p:nvPr/>
          </p:nvGraphicFramePr>
          <p:xfrm>
            <a:off x="4150" y="2976"/>
            <a:ext cx="544" cy="218"/>
          </p:xfrm>
          <a:graphic>
            <a:graphicData uri="http://schemas.openxmlformats.org/presentationml/2006/ole">
              <mc:AlternateContent xmlns:mc="http://schemas.openxmlformats.org/markup-compatibility/2006">
                <mc:Choice xmlns:v="urn:schemas-microsoft-com:vml" Requires="v">
                  <p:oleObj spid="_x0000_s74274" name="公式" r:id="rId14" imgW="571320" imgH="228600" progId="Equation.3">
                    <p:embed/>
                  </p:oleObj>
                </mc:Choice>
                <mc:Fallback>
                  <p:oleObj name="公式" r:id="rId14" imgW="57132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0" y="2976"/>
                          <a:ext cx="544"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5404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46"/>
                                        </p:tgtEl>
                                        <p:attrNameLst>
                                          <p:attrName>style.visibility</p:attrName>
                                        </p:attrNameLst>
                                      </p:cBhvr>
                                      <p:to>
                                        <p:strVal val="visible"/>
                                      </p:to>
                                    </p:set>
                                    <p:animEffect transition="in" filter="blinds(horizontal)">
                                      <p:cBhvr>
                                        <p:cTn id="7" dur="1000"/>
                                        <p:tgtEl>
                                          <p:spTgt spid="6246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4647"/>
                                        </p:tgtEl>
                                        <p:attrNameLst>
                                          <p:attrName>style.visibility</p:attrName>
                                        </p:attrNameLst>
                                      </p:cBhvr>
                                      <p:to>
                                        <p:strVal val="visible"/>
                                      </p:to>
                                    </p:set>
                                    <p:animEffect transition="in" filter="blinds(horizontal)">
                                      <p:cBhvr>
                                        <p:cTn id="10" dur="1000"/>
                                        <p:tgtEl>
                                          <p:spTgt spid="62464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24648"/>
                                        </p:tgtEl>
                                        <p:attrNameLst>
                                          <p:attrName>style.visibility</p:attrName>
                                        </p:attrNameLst>
                                      </p:cBhvr>
                                      <p:to>
                                        <p:strVal val="visible"/>
                                      </p:to>
                                    </p:set>
                                    <p:animEffect transition="in" filter="blinds(horizontal)">
                                      <p:cBhvr>
                                        <p:cTn id="20" dur="1000"/>
                                        <p:tgtEl>
                                          <p:spTgt spid="624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241362"/>
            <a:ext cx="8229600" cy="1023510"/>
          </a:xfrm>
        </p:spPr>
        <p:txBody>
          <a:bodyPr/>
          <a:lstStyle/>
          <a:p>
            <a:r>
              <a:rPr lang="zh-CN" altLang="en-US" sz="4000" b="1" dirty="0" smtClean="0">
                <a:solidFill>
                  <a:srgbClr val="4A206A"/>
                </a:solidFill>
                <a:latin typeface="微软雅黑" pitchFamily="34" charset="-122"/>
                <a:ea typeface="微软雅黑" pitchFamily="34" charset="-122"/>
              </a:rPr>
              <a:t>滤波器的分类</a:t>
            </a:r>
          </a:p>
        </p:txBody>
      </p:sp>
      <p:sp>
        <p:nvSpPr>
          <p:cNvPr id="699397" name="Text Box 5"/>
          <p:cNvSpPr txBox="1">
            <a:spLocks noChangeArrowheads="1"/>
          </p:cNvSpPr>
          <p:nvPr/>
        </p:nvSpPr>
        <p:spPr bwMode="auto">
          <a:xfrm>
            <a:off x="497621" y="1398348"/>
            <a:ext cx="8459787" cy="519112"/>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按信号处理的方式：模拟滤波器和数字滤波器；</a:t>
            </a:r>
          </a:p>
        </p:txBody>
      </p:sp>
      <p:sp>
        <p:nvSpPr>
          <p:cNvPr id="699398" name="Text Box 6"/>
          <p:cNvSpPr txBox="1">
            <a:spLocks noChangeArrowheads="1"/>
          </p:cNvSpPr>
          <p:nvPr/>
        </p:nvSpPr>
        <p:spPr bwMode="auto">
          <a:xfrm>
            <a:off x="468313" y="2205038"/>
            <a:ext cx="8459787" cy="9461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按通频带分类：低通滤波器、高通滤波器、带通滤波器和带阻滤波器；</a:t>
            </a:r>
          </a:p>
        </p:txBody>
      </p:sp>
      <p:sp>
        <p:nvSpPr>
          <p:cNvPr id="699399" name="Text Box 7"/>
          <p:cNvSpPr txBox="1">
            <a:spLocks noChangeArrowheads="1"/>
          </p:cNvSpPr>
          <p:nvPr/>
        </p:nvSpPr>
        <p:spPr bwMode="auto">
          <a:xfrm>
            <a:off x="480036" y="3456721"/>
            <a:ext cx="8459788" cy="137318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按通带滤波器特性分类：最大平坦滤波器（巴特沃斯型）、等波纹滤波器（切比雪夫型）和线性相移滤波器（贝塞尔型）；</a:t>
            </a:r>
          </a:p>
        </p:txBody>
      </p:sp>
      <p:sp>
        <p:nvSpPr>
          <p:cNvPr id="699400" name="Text Box 8"/>
          <p:cNvSpPr txBox="1">
            <a:spLocks noChangeArrowheads="1"/>
          </p:cNvSpPr>
          <p:nvPr/>
        </p:nvSpPr>
        <p:spPr bwMode="auto">
          <a:xfrm>
            <a:off x="468313" y="5084763"/>
            <a:ext cx="8459787" cy="9461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特殊要求的滤波器：线性相移滤波器、时延滤波器、声表面波滤波器；</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4038066407"/>
              </p:ext>
            </p:extLst>
          </p:nvPr>
        </p:nvGraphicFramePr>
        <p:xfrm>
          <a:off x="7834788" y="1298148"/>
          <a:ext cx="1105036" cy="748688"/>
        </p:xfrm>
        <a:graphic>
          <a:graphicData uri="http://schemas.openxmlformats.org/presentationml/2006/ole">
            <mc:AlternateContent xmlns:mc="http://schemas.openxmlformats.org/markup-compatibility/2006">
              <mc:Choice xmlns:v="urn:schemas-microsoft-com:vml" Requires="v">
                <p:oleObj spid="_x0000_s135277" name="包装程序外壳对象" showAsIcon="1" r:id="rId4" imgW="486720" imgH="330120" progId="Package">
                  <p:embed/>
                </p:oleObj>
              </mc:Choice>
              <mc:Fallback>
                <p:oleObj name="包装程序外壳对象" showAsIcon="1" r:id="rId4" imgW="486720" imgH="330120" progId="Package">
                  <p:embed/>
                  <p:pic>
                    <p:nvPicPr>
                      <p:cNvPr id="0" name=""/>
                      <p:cNvPicPr/>
                      <p:nvPr/>
                    </p:nvPicPr>
                    <p:blipFill>
                      <a:blip r:embed="rId5"/>
                      <a:stretch>
                        <a:fillRect/>
                      </a:stretch>
                    </p:blipFill>
                    <p:spPr>
                      <a:xfrm>
                        <a:off x="7834788" y="1298148"/>
                        <a:ext cx="1105036" cy="748688"/>
                      </a:xfrm>
                      <a:prstGeom prst="rect">
                        <a:avLst/>
                      </a:prstGeom>
                    </p:spPr>
                  </p:pic>
                </p:oleObj>
              </mc:Fallback>
            </mc:AlternateContent>
          </a:graphicData>
        </a:graphic>
      </p:graphicFrame>
    </p:spTree>
    <p:extLst>
      <p:ext uri="{BB962C8B-B14F-4D97-AF65-F5344CB8AC3E}">
        <p14:creationId xmlns:p14="http://schemas.microsoft.com/office/powerpoint/2010/main" val="37762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9397"/>
                                        </p:tgtEl>
                                        <p:attrNameLst>
                                          <p:attrName>style.visibility</p:attrName>
                                        </p:attrNameLst>
                                      </p:cBhvr>
                                      <p:to>
                                        <p:strVal val="visible"/>
                                      </p:to>
                                    </p:set>
                                    <p:animEffect transition="in" filter="blinds(horizontal)">
                                      <p:cBhvr>
                                        <p:cTn id="7" dur="500"/>
                                        <p:tgtEl>
                                          <p:spTgt spid="6993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9398"/>
                                        </p:tgtEl>
                                        <p:attrNameLst>
                                          <p:attrName>style.visibility</p:attrName>
                                        </p:attrNameLst>
                                      </p:cBhvr>
                                      <p:to>
                                        <p:strVal val="visible"/>
                                      </p:to>
                                    </p:set>
                                    <p:animEffect transition="in" filter="blinds(horizontal)">
                                      <p:cBhvr>
                                        <p:cTn id="12" dur="500"/>
                                        <p:tgtEl>
                                          <p:spTgt spid="6993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9399"/>
                                        </p:tgtEl>
                                        <p:attrNameLst>
                                          <p:attrName>style.visibility</p:attrName>
                                        </p:attrNameLst>
                                      </p:cBhvr>
                                      <p:to>
                                        <p:strVal val="visible"/>
                                      </p:to>
                                    </p:set>
                                    <p:animEffect transition="in" filter="blinds(horizontal)">
                                      <p:cBhvr>
                                        <p:cTn id="17" dur="500"/>
                                        <p:tgtEl>
                                          <p:spTgt spid="6993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9400"/>
                                        </p:tgtEl>
                                        <p:attrNameLst>
                                          <p:attrName>style.visibility</p:attrName>
                                        </p:attrNameLst>
                                      </p:cBhvr>
                                      <p:to>
                                        <p:strVal val="visible"/>
                                      </p:to>
                                    </p:set>
                                    <p:animEffect transition="in" filter="blinds(horizontal)">
                                      <p:cBhvr>
                                        <p:cTn id="22" dur="500"/>
                                        <p:tgtEl>
                                          <p:spTgt spid="69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7" grpId="0"/>
      <p:bldP spid="699398" grpId="0"/>
      <p:bldP spid="699399" grpId="0"/>
      <p:bldP spid="69940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title"/>
          </p:nvPr>
        </p:nvSpPr>
        <p:spPr>
          <a:xfrm>
            <a:off x="914400" y="12700"/>
            <a:ext cx="7793038" cy="1143001"/>
          </a:xfrm>
          <a:noFill/>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带通滤波器设计的反归一化</a:t>
            </a:r>
          </a:p>
        </p:txBody>
      </p:sp>
      <p:graphicFrame>
        <p:nvGraphicFramePr>
          <p:cNvPr id="625674" name="Object 10"/>
          <p:cNvGraphicFramePr>
            <a:graphicFrameLocks noGrp="1" noChangeAspect="1"/>
          </p:cNvGraphicFramePr>
          <p:nvPr>
            <p:ph sz="half" idx="1"/>
            <p:extLst>
              <p:ext uri="{D42A27DB-BD31-4B8C-83A1-F6EECF244321}">
                <p14:modId xmlns:p14="http://schemas.microsoft.com/office/powerpoint/2010/main" val="2145077052"/>
              </p:ext>
            </p:extLst>
          </p:nvPr>
        </p:nvGraphicFramePr>
        <p:xfrm>
          <a:off x="1619250" y="5132387"/>
          <a:ext cx="1584325" cy="479425"/>
        </p:xfrm>
        <a:graphic>
          <a:graphicData uri="http://schemas.openxmlformats.org/presentationml/2006/ole">
            <mc:AlternateContent xmlns:mc="http://schemas.openxmlformats.org/markup-compatibility/2006">
              <mc:Choice xmlns:v="urn:schemas-microsoft-com:vml" Requires="v">
                <p:oleObj spid="_x0000_s75186" name="公式" r:id="rId4" imgW="838080" imgH="253800" progId="Equation.3">
                  <p:embed/>
                </p:oleObj>
              </mc:Choice>
              <mc:Fallback>
                <p:oleObj name="公式" r:id="rId4" imgW="8380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5132387"/>
                        <a:ext cx="15843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676" name="Object 12"/>
          <p:cNvGraphicFramePr>
            <a:graphicFrameLocks noGrp="1" noChangeAspect="1"/>
          </p:cNvGraphicFramePr>
          <p:nvPr>
            <p:ph sz="quarter" idx="2"/>
            <p:extLst>
              <p:ext uri="{D42A27DB-BD31-4B8C-83A1-F6EECF244321}">
                <p14:modId xmlns:p14="http://schemas.microsoft.com/office/powerpoint/2010/main" val="1742200307"/>
              </p:ext>
            </p:extLst>
          </p:nvPr>
        </p:nvGraphicFramePr>
        <p:xfrm>
          <a:off x="1692275" y="5780087"/>
          <a:ext cx="1295400" cy="696913"/>
        </p:xfrm>
        <a:graphic>
          <a:graphicData uri="http://schemas.openxmlformats.org/presentationml/2006/ole">
            <mc:AlternateContent xmlns:mc="http://schemas.openxmlformats.org/markup-compatibility/2006">
              <mc:Choice xmlns:v="urn:schemas-microsoft-com:vml" Requires="v">
                <p:oleObj spid="_x0000_s75187" name="公式" r:id="rId6" imgW="825480" imgH="444240" progId="Equation.3">
                  <p:embed/>
                </p:oleObj>
              </mc:Choice>
              <mc:Fallback>
                <p:oleObj name="公式" r:id="rId6" imgW="8254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5780087"/>
                        <a:ext cx="12954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671" name="Object 7"/>
          <p:cNvGraphicFramePr>
            <a:graphicFrameLocks noChangeAspect="1"/>
          </p:cNvGraphicFramePr>
          <p:nvPr>
            <p:extLst>
              <p:ext uri="{D42A27DB-BD31-4B8C-83A1-F6EECF244321}">
                <p14:modId xmlns:p14="http://schemas.microsoft.com/office/powerpoint/2010/main" val="594496079"/>
              </p:ext>
            </p:extLst>
          </p:nvPr>
        </p:nvGraphicFramePr>
        <p:xfrm>
          <a:off x="1476375" y="4195762"/>
          <a:ext cx="3673475" cy="690563"/>
        </p:xfrm>
        <a:graphic>
          <a:graphicData uri="http://schemas.openxmlformats.org/presentationml/2006/ole">
            <mc:AlternateContent xmlns:mc="http://schemas.openxmlformats.org/markup-compatibility/2006">
              <mc:Choice xmlns:v="urn:schemas-microsoft-com:vml" Requires="v">
                <p:oleObj spid="_x0000_s75188" name="公式" r:id="rId8" imgW="2565360" imgH="482400" progId="Equation.3">
                  <p:embed/>
                </p:oleObj>
              </mc:Choice>
              <mc:Fallback>
                <p:oleObj name="公式" r:id="rId8" imgW="25653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75" y="4195762"/>
                        <a:ext cx="367347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5672" name="Text Box 8"/>
          <p:cNvSpPr txBox="1">
            <a:spLocks noChangeArrowheads="1"/>
          </p:cNvSpPr>
          <p:nvPr/>
        </p:nvSpPr>
        <p:spPr bwMode="auto">
          <a:xfrm>
            <a:off x="0" y="4268787"/>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pSp>
        <p:nvGrpSpPr>
          <p:cNvPr id="2" name="Group 16"/>
          <p:cNvGrpSpPr>
            <a:grpSpLocks/>
          </p:cNvGrpSpPr>
          <p:nvPr/>
        </p:nvGrpSpPr>
        <p:grpSpPr bwMode="auto">
          <a:xfrm>
            <a:off x="3132138" y="5132387"/>
            <a:ext cx="2303462" cy="519113"/>
            <a:chOff x="2245" y="3158"/>
            <a:chExt cx="1451" cy="327"/>
          </a:xfrm>
        </p:grpSpPr>
        <p:sp>
          <p:nvSpPr>
            <p:cNvPr id="8202" name="Text Box 14"/>
            <p:cNvSpPr txBox="1">
              <a:spLocks noChangeArrowheads="1"/>
            </p:cNvSpPr>
            <p:nvPr/>
          </p:nvSpPr>
          <p:spPr bwMode="auto">
            <a:xfrm>
              <a:off x="2517" y="3158"/>
              <a:ext cx="1179" cy="327"/>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800">
                  <a:latin typeface="Times New Roman" pitchFamily="18" charset="0"/>
                </a:rPr>
                <a:t>几何平均</a:t>
              </a:r>
            </a:p>
          </p:txBody>
        </p:sp>
        <p:sp>
          <p:nvSpPr>
            <p:cNvPr id="8203" name="Line 15"/>
            <p:cNvSpPr>
              <a:spLocks noChangeShapeType="1"/>
            </p:cNvSpPr>
            <p:nvPr/>
          </p:nvSpPr>
          <p:spPr bwMode="auto">
            <a:xfrm flipH="1">
              <a:off x="2245" y="3339"/>
              <a:ext cx="317" cy="0"/>
            </a:xfrm>
            <a:prstGeom prst="line">
              <a:avLst/>
            </a:prstGeom>
            <a:noFill/>
            <a:ln w="38100">
              <a:solidFill>
                <a:schemeClr val="tx1"/>
              </a:solidFill>
              <a:round/>
              <a:headEnd/>
              <a:tailEnd type="stealth" w="med" len="lg"/>
            </a:ln>
          </p:spPr>
          <p:txBody>
            <a:bodyPr/>
            <a:lstStyle/>
            <a:p>
              <a:endParaRPr lang="zh-CN" altLang="en-US"/>
            </a:p>
          </p:txBody>
        </p:sp>
      </p:grpSp>
      <p:pic>
        <p:nvPicPr>
          <p:cNvPr id="8201" name="Picture 17"/>
          <p:cNvPicPr>
            <a:picLocks noChangeAspect="1" noChangeArrowheads="1"/>
          </p:cNvPicPr>
          <p:nvPr/>
        </p:nvPicPr>
        <p:blipFill>
          <a:blip r:embed="rId10" cstate="print"/>
          <a:srcRect/>
          <a:stretch>
            <a:fillRect/>
          </a:stretch>
        </p:blipFill>
        <p:spPr bwMode="auto">
          <a:xfrm>
            <a:off x="0" y="1171575"/>
            <a:ext cx="5976938" cy="2776537"/>
          </a:xfrm>
          <a:prstGeom prst="rect">
            <a:avLst/>
          </a:prstGeom>
          <a:noFill/>
          <a:ln w="9525" algn="ctr">
            <a:noFill/>
            <a:miter lim="800000"/>
            <a:headEnd/>
            <a:tailEnd type="none" w="med" len="lg"/>
          </a:ln>
        </p:spPr>
      </p:pic>
      <p:graphicFrame>
        <p:nvGraphicFramePr>
          <p:cNvPr id="625682" name="Object 18"/>
          <p:cNvGraphicFramePr>
            <a:graphicFrameLocks noGrp="1" noChangeAspect="1"/>
          </p:cNvGraphicFramePr>
          <p:nvPr>
            <p:ph sz="quarter" idx="3"/>
            <p:extLst>
              <p:ext uri="{D42A27DB-BD31-4B8C-83A1-F6EECF244321}">
                <p14:modId xmlns:p14="http://schemas.microsoft.com/office/powerpoint/2010/main" val="753737415"/>
              </p:ext>
            </p:extLst>
          </p:nvPr>
        </p:nvGraphicFramePr>
        <p:xfrm>
          <a:off x="5364163" y="4195762"/>
          <a:ext cx="3870325" cy="2032000"/>
        </p:xfrm>
        <a:graphic>
          <a:graphicData uri="http://schemas.openxmlformats.org/presentationml/2006/ole">
            <mc:AlternateContent xmlns:mc="http://schemas.openxmlformats.org/markup-compatibility/2006">
              <mc:Choice xmlns:v="urn:schemas-microsoft-com:vml" Requires="v">
                <p:oleObj spid="_x0000_s75189" name="公式" r:id="rId11" imgW="2997000" imgH="1574640" progId="Equation.3">
                  <p:embed/>
                </p:oleObj>
              </mc:Choice>
              <mc:Fallback>
                <p:oleObj name="公式" r:id="rId11" imgW="2997000" imgH="1574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4195762"/>
                        <a:ext cx="38703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6922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5671"/>
                                        </p:tgtEl>
                                        <p:attrNameLst>
                                          <p:attrName>style.visibility</p:attrName>
                                        </p:attrNameLst>
                                      </p:cBhvr>
                                      <p:to>
                                        <p:strVal val="visible"/>
                                      </p:to>
                                    </p:set>
                                    <p:animEffect transition="in" filter="blinds(horizontal)">
                                      <p:cBhvr>
                                        <p:cTn id="7" dur="1000"/>
                                        <p:tgtEl>
                                          <p:spTgt spid="62567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5672"/>
                                        </p:tgtEl>
                                        <p:attrNameLst>
                                          <p:attrName>style.visibility</p:attrName>
                                        </p:attrNameLst>
                                      </p:cBhvr>
                                      <p:to>
                                        <p:strVal val="visible"/>
                                      </p:to>
                                    </p:set>
                                    <p:animEffect transition="in" filter="blinds(horizontal)">
                                      <p:cBhvr>
                                        <p:cTn id="10" dur="1000"/>
                                        <p:tgtEl>
                                          <p:spTgt spid="62567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25682"/>
                                        </p:tgtEl>
                                        <p:attrNameLst>
                                          <p:attrName>style.visibility</p:attrName>
                                        </p:attrNameLst>
                                      </p:cBhvr>
                                      <p:to>
                                        <p:strVal val="visible"/>
                                      </p:to>
                                    </p:set>
                                    <p:animEffect transition="in" filter="blinds(horizontal)">
                                      <p:cBhvr>
                                        <p:cTn id="15" dur="1000"/>
                                        <p:tgtEl>
                                          <p:spTgt spid="62568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25674"/>
                                        </p:tgtEl>
                                        <p:attrNameLst>
                                          <p:attrName>style.visibility</p:attrName>
                                        </p:attrNameLst>
                                      </p:cBhvr>
                                      <p:to>
                                        <p:strVal val="visible"/>
                                      </p:to>
                                    </p:set>
                                    <p:animEffect transition="in" filter="blinds(horizontal)">
                                      <p:cBhvr>
                                        <p:cTn id="20" dur="1000"/>
                                        <p:tgtEl>
                                          <p:spTgt spid="6256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25676"/>
                                        </p:tgtEl>
                                        <p:attrNameLst>
                                          <p:attrName>style.visibility</p:attrName>
                                        </p:attrNameLst>
                                      </p:cBhvr>
                                      <p:to>
                                        <p:strVal val="visible"/>
                                      </p:to>
                                    </p:set>
                                    <p:animEffect transition="in" filter="blinds(horizontal)">
                                      <p:cBhvr>
                                        <p:cTn id="30" dur="500"/>
                                        <p:tgtEl>
                                          <p:spTgt spid="625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1"/>
          <p:cNvSpPr>
            <a:spLocks noGrp="1" noChangeArrowheads="1"/>
          </p:cNvSpPr>
          <p:nvPr>
            <p:ph type="title" sz="quarter"/>
          </p:nvPr>
        </p:nvSpPr>
        <p:spPr/>
        <p:txBody>
          <a:bodyPr/>
          <a:lstStyle/>
          <a:p>
            <a:endParaRPr lang="zh-CN" altLang="en-US" smtClean="0"/>
          </a:p>
        </p:txBody>
      </p:sp>
      <p:graphicFrame>
        <p:nvGraphicFramePr>
          <p:cNvPr id="626699" name="Object 11"/>
          <p:cNvGraphicFramePr>
            <a:graphicFrameLocks noGrp="1" noChangeAspect="1"/>
          </p:cNvGraphicFramePr>
          <p:nvPr>
            <p:ph sz="quarter" idx="1"/>
          </p:nvPr>
        </p:nvGraphicFramePr>
        <p:xfrm>
          <a:off x="755650" y="1125538"/>
          <a:ext cx="7848600" cy="2017712"/>
        </p:xfrm>
        <a:graphic>
          <a:graphicData uri="http://schemas.openxmlformats.org/presentationml/2006/ole">
            <mc:AlternateContent xmlns:mc="http://schemas.openxmlformats.org/markup-compatibility/2006">
              <mc:Choice xmlns:v="urn:schemas-microsoft-com:vml" Requires="v">
                <p:oleObj spid="_x0000_s76108" name="公式" r:id="rId4" imgW="4444920" imgH="1143000" progId="Equation.3">
                  <p:embed/>
                </p:oleObj>
              </mc:Choice>
              <mc:Fallback>
                <p:oleObj name="公式" r:id="rId4" imgW="4444920" imgH="1143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125538"/>
                        <a:ext cx="78486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085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6699"/>
                                        </p:tgtEl>
                                        <p:attrNameLst>
                                          <p:attrName>style.visibility</p:attrName>
                                        </p:attrNameLst>
                                      </p:cBhvr>
                                      <p:to>
                                        <p:strVal val="visible"/>
                                      </p:to>
                                    </p:set>
                                    <p:animEffect transition="in" filter="blinds(horizontal)">
                                      <p:cBhvr>
                                        <p:cTn id="7" dur="1000"/>
                                        <p:tgtEl>
                                          <p:spTgt spid="626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53975"/>
            <a:ext cx="8229600" cy="1143000"/>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滤波器的设计</a:t>
            </a:r>
            <a:endParaRPr lang="en-US" altLang="zh-CN" sz="4000" b="1" kern="1200" dirty="0">
              <a:solidFill>
                <a:srgbClr val="4A206A"/>
              </a:solidFill>
              <a:latin typeface="微软雅黑" pitchFamily="34" charset="-122"/>
              <a:ea typeface="微软雅黑" pitchFamily="34" charset="-122"/>
            </a:endParaRPr>
          </a:p>
        </p:txBody>
      </p:sp>
      <p:sp>
        <p:nvSpPr>
          <p:cNvPr id="31747" name="Text Box 6"/>
          <p:cNvSpPr txBox="1">
            <a:spLocks noChangeArrowheads="1"/>
          </p:cNvSpPr>
          <p:nvPr/>
        </p:nvSpPr>
        <p:spPr bwMode="auto">
          <a:xfrm>
            <a:off x="684213" y="1196975"/>
            <a:ext cx="8307387" cy="3511550"/>
          </a:xfrm>
          <a:prstGeom prst="rect">
            <a:avLst/>
          </a:prstGeom>
          <a:noFill/>
          <a:ln w="9525" algn="ctr">
            <a:noFill/>
            <a:miter lim="800000"/>
            <a:headEnd/>
            <a:tailEnd type="none" w="med" len="lg"/>
          </a:ln>
        </p:spPr>
        <p:txBody>
          <a:bodyPr wrap="square">
            <a:spAutoFit/>
          </a:bodyPr>
          <a:lstStyle/>
          <a:p>
            <a:pPr eaLnBrk="1" hangingPunct="1">
              <a:spcBef>
                <a:spcPct val="50000"/>
              </a:spcBef>
              <a:buClrTx/>
              <a:buSzTx/>
              <a:buFont typeface="Wingdings" pitchFamily="2" charset="2"/>
              <a:buChar char="Ø"/>
            </a:pPr>
            <a:r>
              <a:rPr lang="zh-CN" altLang="en-US" sz="2800" b="1" dirty="0">
                <a:latin typeface="Times New Roman" pitchFamily="18" charset="0"/>
              </a:rPr>
              <a:t>根据指标，选择合适的低通滤波器的形式；</a:t>
            </a:r>
          </a:p>
          <a:p>
            <a:pPr eaLnBrk="1" hangingPunct="1">
              <a:spcBef>
                <a:spcPct val="50000"/>
              </a:spcBef>
              <a:buClrTx/>
              <a:buSzTx/>
              <a:buFont typeface="Wingdings" pitchFamily="2" charset="2"/>
              <a:buChar char="Ø"/>
            </a:pPr>
            <a:r>
              <a:rPr lang="zh-CN" altLang="en-US" sz="2800" b="1" dirty="0">
                <a:latin typeface="Times New Roman" pitchFamily="18" charset="0"/>
              </a:rPr>
              <a:t>利用滤波器计算曲线，确定滤波器的阶数；</a:t>
            </a:r>
          </a:p>
          <a:p>
            <a:pPr eaLnBrk="1" hangingPunct="1">
              <a:spcBef>
                <a:spcPct val="50000"/>
              </a:spcBef>
              <a:buClrTx/>
              <a:buSzTx/>
              <a:buFont typeface="Wingdings" pitchFamily="2" charset="2"/>
              <a:buChar char="Ø"/>
            </a:pPr>
            <a:r>
              <a:rPr lang="zh-CN" altLang="en-US" sz="2800" b="1" dirty="0">
                <a:latin typeface="Times New Roman" pitchFamily="18" charset="0"/>
              </a:rPr>
              <a:t>选择电路，满足同意要求的低通滤波器电路有两种结构，他们互为对偶，一般选择电感少的电路；</a:t>
            </a:r>
          </a:p>
          <a:p>
            <a:pPr eaLnBrk="1" hangingPunct="1">
              <a:spcBef>
                <a:spcPct val="50000"/>
              </a:spcBef>
              <a:buClrTx/>
              <a:buSzTx/>
              <a:buFont typeface="Wingdings" pitchFamily="2" charset="2"/>
              <a:buChar char="Ø"/>
            </a:pPr>
            <a:r>
              <a:rPr lang="zh-CN" altLang="en-US" sz="2800" b="1" dirty="0">
                <a:latin typeface="Times New Roman" pitchFamily="18" charset="0"/>
              </a:rPr>
              <a:t>查表得归一化元件值；</a:t>
            </a:r>
          </a:p>
          <a:p>
            <a:pPr eaLnBrk="1" hangingPunct="1">
              <a:spcBef>
                <a:spcPct val="50000"/>
              </a:spcBef>
              <a:buClrTx/>
              <a:buSzTx/>
              <a:buFont typeface="Wingdings" pitchFamily="2" charset="2"/>
              <a:buChar char="Ø"/>
            </a:pPr>
            <a:r>
              <a:rPr lang="zh-CN" altLang="en-US" sz="2800" b="1" dirty="0">
                <a:latin typeface="Times New Roman" pitchFamily="18" charset="0"/>
              </a:rPr>
              <a:t>计算实际电感电容值，并画出电路；</a:t>
            </a:r>
          </a:p>
        </p:txBody>
      </p:sp>
    </p:spTree>
    <p:extLst>
      <p:ext uri="{BB962C8B-B14F-4D97-AF65-F5344CB8AC3E}">
        <p14:creationId xmlns:p14="http://schemas.microsoft.com/office/powerpoint/2010/main" val="2203250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40"/>
          <p:cNvGrpSpPr>
            <a:grpSpLocks/>
          </p:cNvGrpSpPr>
          <p:nvPr/>
        </p:nvGrpSpPr>
        <p:grpSpPr bwMode="auto">
          <a:xfrm>
            <a:off x="684213" y="1196975"/>
            <a:ext cx="7705725" cy="971550"/>
            <a:chOff x="385" y="981"/>
            <a:chExt cx="4854" cy="612"/>
          </a:xfrm>
        </p:grpSpPr>
        <p:sp>
          <p:nvSpPr>
            <p:cNvPr id="11325" name="Text Box 4"/>
            <p:cNvSpPr txBox="1">
              <a:spLocks noChangeArrowheads="1"/>
            </p:cNvSpPr>
            <p:nvPr/>
          </p:nvSpPr>
          <p:spPr bwMode="auto">
            <a:xfrm>
              <a:off x="385" y="981"/>
              <a:ext cx="1089"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滤波器</a:t>
              </a:r>
            </a:p>
            <a:p>
              <a:pPr algn="ctr" eaLnBrk="1" hangingPunct="1">
                <a:spcBef>
                  <a:spcPct val="0"/>
                </a:spcBef>
                <a:buClrTx/>
                <a:buSzTx/>
                <a:buFontTx/>
                <a:buNone/>
              </a:pPr>
              <a:r>
                <a:rPr lang="zh-CN" altLang="en-US" sz="2800">
                  <a:latin typeface="Times New Roman" pitchFamily="18" charset="0"/>
                </a:rPr>
                <a:t>技术要求</a:t>
              </a:r>
              <a:endParaRPr lang="en-US" altLang="zh-CN" sz="2800">
                <a:latin typeface="Times New Roman" pitchFamily="18" charset="0"/>
              </a:endParaRPr>
            </a:p>
          </p:txBody>
        </p:sp>
        <p:sp>
          <p:nvSpPr>
            <p:cNvPr id="11326" name="Text Box 5"/>
            <p:cNvSpPr txBox="1">
              <a:spLocks noChangeArrowheads="1"/>
            </p:cNvSpPr>
            <p:nvPr/>
          </p:nvSpPr>
          <p:spPr bwMode="auto">
            <a:xfrm>
              <a:off x="1746" y="981"/>
              <a:ext cx="1089"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低通原</a:t>
              </a:r>
            </a:p>
            <a:p>
              <a:pPr algn="ctr" eaLnBrk="1" hangingPunct="1">
                <a:spcBef>
                  <a:spcPct val="0"/>
                </a:spcBef>
                <a:buClrTx/>
                <a:buSzTx/>
                <a:buFontTx/>
                <a:buNone/>
              </a:pPr>
              <a:r>
                <a:rPr lang="zh-CN" altLang="en-US" sz="2800">
                  <a:latin typeface="Times New Roman" pitchFamily="18" charset="0"/>
                </a:rPr>
                <a:t>型设计</a:t>
              </a:r>
            </a:p>
          </p:txBody>
        </p:sp>
        <p:sp>
          <p:nvSpPr>
            <p:cNvPr id="11327" name="Text Box 6"/>
            <p:cNvSpPr txBox="1">
              <a:spLocks noChangeArrowheads="1"/>
            </p:cNvSpPr>
            <p:nvPr/>
          </p:nvSpPr>
          <p:spPr bwMode="auto">
            <a:xfrm>
              <a:off x="3107" y="981"/>
              <a:ext cx="998"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定标和转换</a:t>
              </a:r>
            </a:p>
          </p:txBody>
        </p:sp>
        <p:sp>
          <p:nvSpPr>
            <p:cNvPr id="11328" name="Text Box 7"/>
            <p:cNvSpPr txBox="1">
              <a:spLocks noChangeArrowheads="1"/>
            </p:cNvSpPr>
            <p:nvPr/>
          </p:nvSpPr>
          <p:spPr bwMode="auto">
            <a:xfrm>
              <a:off x="4377" y="1026"/>
              <a:ext cx="862" cy="567"/>
            </a:xfrm>
            <a:prstGeom prst="rect">
              <a:avLst/>
            </a:prstGeom>
            <a:noFill/>
            <a:ln w="25400" algn="ctr">
              <a:solidFill>
                <a:schemeClr val="tx1"/>
              </a:solidFill>
              <a:miter lim="800000"/>
              <a:headEnd/>
              <a:tailEnd type="none" w="med" len="lg"/>
            </a:ln>
          </p:spPr>
          <p:txBody>
            <a:bodyPr anchor="ctr"/>
            <a:lstStyle/>
            <a:p>
              <a:pPr algn="ctr" eaLnBrk="1" hangingPunct="1">
                <a:spcBef>
                  <a:spcPct val="0"/>
                </a:spcBef>
                <a:buClrTx/>
                <a:buSzTx/>
                <a:buFontTx/>
                <a:buNone/>
              </a:pPr>
              <a:r>
                <a:rPr lang="zh-CN" altLang="en-US" sz="2800">
                  <a:latin typeface="Times New Roman" pitchFamily="18" charset="0"/>
                </a:rPr>
                <a:t>实现</a:t>
              </a:r>
            </a:p>
          </p:txBody>
        </p:sp>
        <p:sp>
          <p:nvSpPr>
            <p:cNvPr id="11329" name="Line 8"/>
            <p:cNvSpPr>
              <a:spLocks noChangeShapeType="1"/>
            </p:cNvSpPr>
            <p:nvPr/>
          </p:nvSpPr>
          <p:spPr bwMode="auto">
            <a:xfrm>
              <a:off x="1474" y="1298"/>
              <a:ext cx="272" cy="0"/>
            </a:xfrm>
            <a:prstGeom prst="line">
              <a:avLst/>
            </a:prstGeom>
            <a:noFill/>
            <a:ln w="25400">
              <a:solidFill>
                <a:schemeClr val="tx1"/>
              </a:solidFill>
              <a:round/>
              <a:headEnd/>
              <a:tailEnd type="stealth" w="med" len="lg"/>
            </a:ln>
          </p:spPr>
          <p:txBody>
            <a:bodyPr/>
            <a:lstStyle/>
            <a:p>
              <a:endParaRPr lang="zh-CN" altLang="en-US"/>
            </a:p>
          </p:txBody>
        </p:sp>
        <p:sp>
          <p:nvSpPr>
            <p:cNvPr id="11330" name="Line 9"/>
            <p:cNvSpPr>
              <a:spLocks noChangeShapeType="1"/>
            </p:cNvSpPr>
            <p:nvPr/>
          </p:nvSpPr>
          <p:spPr bwMode="auto">
            <a:xfrm>
              <a:off x="2834" y="1298"/>
              <a:ext cx="272" cy="0"/>
            </a:xfrm>
            <a:prstGeom prst="line">
              <a:avLst/>
            </a:prstGeom>
            <a:noFill/>
            <a:ln w="25400">
              <a:solidFill>
                <a:schemeClr val="tx1"/>
              </a:solidFill>
              <a:round/>
              <a:headEnd/>
              <a:tailEnd type="stealth" w="med" len="lg"/>
            </a:ln>
          </p:spPr>
          <p:txBody>
            <a:bodyPr/>
            <a:lstStyle/>
            <a:p>
              <a:endParaRPr lang="zh-CN" altLang="en-US"/>
            </a:p>
          </p:txBody>
        </p:sp>
        <p:sp>
          <p:nvSpPr>
            <p:cNvPr id="11331" name="Line 10"/>
            <p:cNvSpPr>
              <a:spLocks noChangeShapeType="1"/>
            </p:cNvSpPr>
            <p:nvPr/>
          </p:nvSpPr>
          <p:spPr bwMode="auto">
            <a:xfrm>
              <a:off x="4105" y="1298"/>
              <a:ext cx="272" cy="0"/>
            </a:xfrm>
            <a:prstGeom prst="line">
              <a:avLst/>
            </a:prstGeom>
            <a:noFill/>
            <a:ln w="25400">
              <a:solidFill>
                <a:schemeClr val="tx1"/>
              </a:solidFill>
              <a:round/>
              <a:headEnd/>
              <a:tailEnd type="stealth" w="med" len="lg"/>
            </a:ln>
          </p:spPr>
          <p:txBody>
            <a:bodyPr/>
            <a:lstStyle/>
            <a:p>
              <a:endParaRPr lang="zh-CN" altLang="en-US"/>
            </a:p>
          </p:txBody>
        </p:sp>
      </p:grpSp>
      <p:graphicFrame>
        <p:nvGraphicFramePr>
          <p:cNvPr id="11266" name="Object 6"/>
          <p:cNvGraphicFramePr>
            <a:graphicFrameLocks noGrp="1" noChangeAspect="1"/>
          </p:cNvGraphicFramePr>
          <p:nvPr>
            <p:ph sz="quarter" idx="1"/>
          </p:nvPr>
        </p:nvGraphicFramePr>
        <p:xfrm>
          <a:off x="611188" y="3455988"/>
          <a:ext cx="1223962" cy="765175"/>
        </p:xfrm>
        <a:graphic>
          <a:graphicData uri="http://schemas.openxmlformats.org/presentationml/2006/ole">
            <mc:AlternateContent xmlns:mc="http://schemas.openxmlformats.org/markup-compatibility/2006">
              <mc:Choice xmlns:v="urn:schemas-microsoft-com:vml" Requires="v">
                <p:oleObj spid="_x0000_s78798" name="公式" r:id="rId4" imgW="711000" imgH="444240" progId="Equation.3">
                  <p:embed/>
                </p:oleObj>
              </mc:Choice>
              <mc:Fallback>
                <p:oleObj name="公式" r:id="rId4" imgW="7110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455988"/>
                        <a:ext cx="1223962"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242"/>
          <p:cNvGraphicFramePr>
            <a:graphicFrameLocks noGrp="1" noChangeAspect="1"/>
          </p:cNvGraphicFramePr>
          <p:nvPr>
            <p:ph sz="quarter" idx="2"/>
          </p:nvPr>
        </p:nvGraphicFramePr>
        <p:xfrm>
          <a:off x="684213" y="4870450"/>
          <a:ext cx="1150937" cy="731838"/>
        </p:xfrm>
        <a:graphic>
          <a:graphicData uri="http://schemas.openxmlformats.org/presentationml/2006/ole">
            <mc:AlternateContent xmlns:mc="http://schemas.openxmlformats.org/markup-compatibility/2006">
              <mc:Choice xmlns:v="urn:schemas-microsoft-com:vml" Requires="v">
                <p:oleObj spid="_x0000_s78799" name="公式" r:id="rId6" imgW="698400" imgH="444240" progId="Equation.3">
                  <p:embed/>
                </p:oleObj>
              </mc:Choice>
              <mc:Fallback>
                <p:oleObj name="公式" r:id="rId6" imgW="69840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870450"/>
                        <a:ext cx="1150937"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244"/>
          <p:cNvGraphicFramePr>
            <a:graphicFrameLocks noGrp="1" noChangeAspect="1"/>
          </p:cNvGraphicFramePr>
          <p:nvPr>
            <p:ph sz="quarter" idx="3"/>
          </p:nvPr>
        </p:nvGraphicFramePr>
        <p:xfrm>
          <a:off x="2411413" y="4941888"/>
          <a:ext cx="1223962" cy="793750"/>
        </p:xfrm>
        <a:graphic>
          <a:graphicData uri="http://schemas.openxmlformats.org/presentationml/2006/ole">
            <mc:AlternateContent xmlns:mc="http://schemas.openxmlformats.org/markup-compatibility/2006">
              <mc:Choice xmlns:v="urn:schemas-microsoft-com:vml" Requires="v">
                <p:oleObj spid="_x0000_s78800" name="公式" r:id="rId8" imgW="685800" imgH="444240" progId="Equation.3">
                  <p:embed/>
                </p:oleObj>
              </mc:Choice>
              <mc:Fallback>
                <p:oleObj name="公式" r:id="rId8" imgW="68580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4941888"/>
                        <a:ext cx="12239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6" name="Rectangle 113"/>
          <p:cNvSpPr>
            <a:spLocks noChangeArrowheads="1"/>
          </p:cNvSpPr>
          <p:nvPr/>
        </p:nvSpPr>
        <p:spPr bwMode="auto">
          <a:xfrm>
            <a:off x="6372225" y="4572000"/>
            <a:ext cx="720725" cy="1546225"/>
          </a:xfrm>
          <a:prstGeom prst="rect">
            <a:avLst/>
          </a:prstGeom>
          <a:noFill/>
          <a:ln w="9525" algn="ctr">
            <a:noFill/>
            <a:miter lim="800000"/>
            <a:headEnd/>
            <a:tailEnd type="none" w="med" len="lg"/>
          </a:ln>
        </p:spPr>
        <p:txBody>
          <a:bodyPr/>
          <a:lstStyle/>
          <a:p>
            <a:pPr algn="ctr"/>
            <a:endParaRPr lang="zh-CN" altLang="en-US" sz="2800" b="0"/>
          </a:p>
        </p:txBody>
      </p:sp>
      <p:sp>
        <p:nvSpPr>
          <p:cNvPr id="11277" name="Rectangle 109"/>
          <p:cNvSpPr>
            <a:spLocks noChangeArrowheads="1"/>
          </p:cNvSpPr>
          <p:nvPr/>
        </p:nvSpPr>
        <p:spPr bwMode="auto">
          <a:xfrm>
            <a:off x="6372225" y="3140075"/>
            <a:ext cx="720725" cy="1431925"/>
          </a:xfrm>
          <a:prstGeom prst="rect">
            <a:avLst/>
          </a:prstGeom>
          <a:noFill/>
          <a:ln w="9525" algn="ctr">
            <a:noFill/>
            <a:miter lim="800000"/>
            <a:headEnd/>
            <a:tailEnd type="none" w="med" len="lg"/>
          </a:ln>
        </p:spPr>
        <p:txBody>
          <a:bodyPr/>
          <a:lstStyle/>
          <a:p>
            <a:pPr algn="ctr"/>
            <a:endParaRPr lang="zh-CN" altLang="en-US" sz="2800" b="0"/>
          </a:p>
        </p:txBody>
      </p:sp>
      <p:sp>
        <p:nvSpPr>
          <p:cNvPr id="11278" name="Rectangle 102"/>
          <p:cNvSpPr>
            <a:spLocks noChangeArrowheads="1"/>
          </p:cNvSpPr>
          <p:nvPr/>
        </p:nvSpPr>
        <p:spPr bwMode="auto">
          <a:xfrm>
            <a:off x="3708400" y="4572000"/>
            <a:ext cx="792163" cy="1546225"/>
          </a:xfrm>
          <a:prstGeom prst="rect">
            <a:avLst/>
          </a:prstGeom>
          <a:noFill/>
          <a:ln w="9525" algn="ctr">
            <a:noFill/>
            <a:miter lim="800000"/>
            <a:headEnd/>
            <a:tailEnd type="none" w="med" len="lg"/>
          </a:ln>
        </p:spPr>
        <p:txBody>
          <a:bodyPr/>
          <a:lstStyle/>
          <a:p>
            <a:pPr algn="ctr"/>
            <a:endParaRPr lang="zh-CN" altLang="en-US" sz="2800" b="0"/>
          </a:p>
        </p:txBody>
      </p:sp>
      <p:sp>
        <p:nvSpPr>
          <p:cNvPr id="11279" name="Rectangle 98"/>
          <p:cNvSpPr>
            <a:spLocks noChangeArrowheads="1"/>
          </p:cNvSpPr>
          <p:nvPr/>
        </p:nvSpPr>
        <p:spPr bwMode="auto">
          <a:xfrm>
            <a:off x="3708400" y="3140075"/>
            <a:ext cx="792163" cy="1431925"/>
          </a:xfrm>
          <a:prstGeom prst="rect">
            <a:avLst/>
          </a:prstGeom>
          <a:noFill/>
          <a:ln w="9525" algn="ctr">
            <a:noFill/>
            <a:miter lim="800000"/>
            <a:headEnd/>
            <a:tailEnd type="none" w="med" len="lg"/>
          </a:ln>
        </p:spPr>
        <p:txBody>
          <a:bodyPr/>
          <a:lstStyle/>
          <a:p>
            <a:pPr algn="ctr"/>
            <a:endParaRPr lang="zh-CN" altLang="en-US" sz="2800" b="0"/>
          </a:p>
        </p:txBody>
      </p:sp>
      <p:sp>
        <p:nvSpPr>
          <p:cNvPr id="11280" name="Rectangle 87"/>
          <p:cNvSpPr>
            <a:spLocks noChangeArrowheads="1"/>
          </p:cNvSpPr>
          <p:nvPr/>
        </p:nvSpPr>
        <p:spPr bwMode="auto">
          <a:xfrm>
            <a:off x="1908175" y="4572000"/>
            <a:ext cx="503238" cy="1546225"/>
          </a:xfrm>
          <a:prstGeom prst="rect">
            <a:avLst/>
          </a:prstGeom>
          <a:noFill/>
          <a:ln w="9525" algn="ctr">
            <a:noFill/>
            <a:miter lim="800000"/>
            <a:headEnd/>
            <a:tailEnd type="none" w="med" len="lg"/>
          </a:ln>
        </p:spPr>
        <p:txBody>
          <a:bodyPr/>
          <a:lstStyle/>
          <a:p>
            <a:pPr algn="ctr"/>
            <a:endParaRPr lang="zh-CN" altLang="en-US" sz="2800" b="0"/>
          </a:p>
        </p:txBody>
      </p:sp>
      <p:sp>
        <p:nvSpPr>
          <p:cNvPr id="11281" name="Rectangle 83"/>
          <p:cNvSpPr>
            <a:spLocks noChangeArrowheads="1"/>
          </p:cNvSpPr>
          <p:nvPr/>
        </p:nvSpPr>
        <p:spPr bwMode="auto">
          <a:xfrm>
            <a:off x="1908175" y="3140075"/>
            <a:ext cx="503238" cy="1431925"/>
          </a:xfrm>
          <a:prstGeom prst="rect">
            <a:avLst/>
          </a:prstGeom>
          <a:noFill/>
          <a:ln w="9525" algn="ctr">
            <a:noFill/>
            <a:miter lim="800000"/>
            <a:headEnd/>
            <a:tailEnd type="none" w="med" len="lg"/>
          </a:ln>
        </p:spPr>
        <p:txBody>
          <a:bodyPr/>
          <a:lstStyle/>
          <a:p>
            <a:pPr algn="ctr"/>
            <a:endParaRPr lang="zh-CN" altLang="en-US" sz="2800" b="0"/>
          </a:p>
        </p:txBody>
      </p:sp>
      <p:sp>
        <p:nvSpPr>
          <p:cNvPr id="11282" name="Rectangle 65"/>
          <p:cNvSpPr>
            <a:spLocks noChangeArrowheads="1"/>
          </p:cNvSpPr>
          <p:nvPr/>
        </p:nvSpPr>
        <p:spPr bwMode="auto">
          <a:xfrm>
            <a:off x="7092950" y="4572000"/>
            <a:ext cx="1727200" cy="1028700"/>
          </a:xfrm>
          <a:prstGeom prst="rect">
            <a:avLst/>
          </a:prstGeom>
          <a:noFill/>
          <a:ln w="9525" algn="ctr">
            <a:noFill/>
            <a:miter lim="800000"/>
            <a:headEnd/>
            <a:tailEnd type="none" w="med" len="lg"/>
          </a:ln>
        </p:spPr>
        <p:txBody>
          <a:bodyPr/>
          <a:lstStyle/>
          <a:p>
            <a:pPr algn="ctr"/>
            <a:endParaRPr lang="zh-CN" altLang="en-US" sz="2800" b="0"/>
          </a:p>
        </p:txBody>
      </p:sp>
      <p:sp>
        <p:nvSpPr>
          <p:cNvPr id="11283" name="Rectangle 63"/>
          <p:cNvSpPr>
            <a:spLocks noChangeArrowheads="1"/>
          </p:cNvSpPr>
          <p:nvPr/>
        </p:nvSpPr>
        <p:spPr bwMode="auto">
          <a:xfrm>
            <a:off x="4500563" y="4572000"/>
            <a:ext cx="1871662" cy="1028700"/>
          </a:xfrm>
          <a:prstGeom prst="rect">
            <a:avLst/>
          </a:prstGeom>
          <a:noFill/>
          <a:ln w="9525" algn="ctr">
            <a:noFill/>
            <a:miter lim="800000"/>
            <a:headEnd/>
            <a:tailEnd type="none" w="med" len="lg"/>
          </a:ln>
        </p:spPr>
        <p:txBody>
          <a:bodyPr/>
          <a:lstStyle/>
          <a:p>
            <a:pPr algn="ctr"/>
            <a:endParaRPr lang="zh-CN" altLang="en-US" sz="2800" b="0"/>
          </a:p>
        </p:txBody>
      </p:sp>
      <p:sp>
        <p:nvSpPr>
          <p:cNvPr id="11284" name="Rectangle 61"/>
          <p:cNvSpPr>
            <a:spLocks noChangeArrowheads="1"/>
          </p:cNvSpPr>
          <p:nvPr/>
        </p:nvSpPr>
        <p:spPr bwMode="auto">
          <a:xfrm>
            <a:off x="2411413" y="4572000"/>
            <a:ext cx="1296987" cy="1546225"/>
          </a:xfrm>
          <a:prstGeom prst="rect">
            <a:avLst/>
          </a:prstGeom>
          <a:noFill/>
          <a:ln w="9525" algn="ctr">
            <a:noFill/>
            <a:miter lim="800000"/>
            <a:headEnd/>
            <a:tailEnd type="none" w="med" len="lg"/>
          </a:ln>
        </p:spPr>
        <p:txBody>
          <a:bodyPr/>
          <a:lstStyle/>
          <a:p>
            <a:pPr algn="ctr"/>
            <a:endParaRPr lang="zh-CN" altLang="en-US" sz="2800" b="0"/>
          </a:p>
        </p:txBody>
      </p:sp>
      <p:sp>
        <p:nvSpPr>
          <p:cNvPr id="11285" name="Rectangle 59"/>
          <p:cNvSpPr>
            <a:spLocks noChangeArrowheads="1"/>
          </p:cNvSpPr>
          <p:nvPr/>
        </p:nvSpPr>
        <p:spPr bwMode="auto">
          <a:xfrm>
            <a:off x="611188" y="4572000"/>
            <a:ext cx="1296987" cy="1546225"/>
          </a:xfrm>
          <a:prstGeom prst="rect">
            <a:avLst/>
          </a:prstGeom>
          <a:noFill/>
          <a:ln w="9525" algn="ctr">
            <a:noFill/>
            <a:miter lim="800000"/>
            <a:headEnd/>
            <a:tailEnd type="none" w="med" len="lg"/>
          </a:ln>
        </p:spPr>
        <p:txBody>
          <a:bodyPr/>
          <a:lstStyle/>
          <a:p>
            <a:pPr algn="ctr"/>
            <a:endParaRPr lang="zh-CN" altLang="en-US" sz="2800" b="0"/>
          </a:p>
        </p:txBody>
      </p:sp>
      <p:sp>
        <p:nvSpPr>
          <p:cNvPr id="11286" name="Rectangle 57"/>
          <p:cNvSpPr>
            <a:spLocks noChangeArrowheads="1"/>
          </p:cNvSpPr>
          <p:nvPr/>
        </p:nvSpPr>
        <p:spPr bwMode="auto">
          <a:xfrm>
            <a:off x="179388" y="4572000"/>
            <a:ext cx="431800" cy="1546225"/>
          </a:xfrm>
          <a:prstGeom prst="rect">
            <a:avLst/>
          </a:prstGeom>
          <a:noFill/>
          <a:ln w="9525" algn="ctr">
            <a:noFill/>
            <a:miter lim="800000"/>
            <a:headEnd/>
            <a:tailEnd type="none" w="med" len="lg"/>
          </a:ln>
        </p:spPr>
        <p:txBody>
          <a:bodyPr/>
          <a:lstStyle/>
          <a:p>
            <a:pPr algn="ctr"/>
            <a:endParaRPr lang="zh-CN" altLang="en-US" sz="2800" b="0"/>
          </a:p>
        </p:txBody>
      </p:sp>
      <p:sp>
        <p:nvSpPr>
          <p:cNvPr id="11287" name="Rectangle 50"/>
          <p:cNvSpPr>
            <a:spLocks noChangeArrowheads="1"/>
          </p:cNvSpPr>
          <p:nvPr/>
        </p:nvSpPr>
        <p:spPr bwMode="auto">
          <a:xfrm>
            <a:off x="4500563" y="5600700"/>
            <a:ext cx="1871662" cy="517525"/>
          </a:xfrm>
          <a:prstGeom prst="rect">
            <a:avLst/>
          </a:prstGeom>
          <a:noFill/>
          <a:ln w="9525" algn="ctr">
            <a:noFill/>
            <a:miter lim="800000"/>
            <a:headEnd/>
            <a:tailEnd type="none" w="med" len="lg"/>
          </a:ln>
        </p:spPr>
        <p:txBody>
          <a:bodyPr/>
          <a:lstStyle/>
          <a:p>
            <a:pPr algn="ctr"/>
            <a:endParaRPr lang="zh-CN" altLang="en-US" sz="2800" b="0"/>
          </a:p>
        </p:txBody>
      </p:sp>
      <p:sp>
        <p:nvSpPr>
          <p:cNvPr id="11288" name="Rectangle 48"/>
          <p:cNvSpPr>
            <a:spLocks noChangeArrowheads="1"/>
          </p:cNvSpPr>
          <p:nvPr/>
        </p:nvSpPr>
        <p:spPr bwMode="auto">
          <a:xfrm>
            <a:off x="4500563" y="3846513"/>
            <a:ext cx="1871662" cy="725487"/>
          </a:xfrm>
          <a:prstGeom prst="rect">
            <a:avLst/>
          </a:prstGeom>
          <a:noFill/>
          <a:ln w="9525" algn="ctr">
            <a:noFill/>
            <a:miter lim="800000"/>
            <a:headEnd/>
            <a:tailEnd type="none" w="med" len="lg"/>
          </a:ln>
        </p:spPr>
        <p:txBody>
          <a:bodyPr/>
          <a:lstStyle/>
          <a:p>
            <a:pPr algn="ctr"/>
            <a:endParaRPr lang="zh-CN" altLang="en-US" sz="2800" b="0"/>
          </a:p>
        </p:txBody>
      </p:sp>
      <p:sp>
        <p:nvSpPr>
          <p:cNvPr id="11289" name="Rectangle 46"/>
          <p:cNvSpPr>
            <a:spLocks noChangeArrowheads="1"/>
          </p:cNvSpPr>
          <p:nvPr/>
        </p:nvSpPr>
        <p:spPr bwMode="auto">
          <a:xfrm>
            <a:off x="4500563" y="3140075"/>
            <a:ext cx="1871662" cy="706438"/>
          </a:xfrm>
          <a:prstGeom prst="rect">
            <a:avLst/>
          </a:prstGeom>
          <a:noFill/>
          <a:ln w="9525" algn="ctr">
            <a:noFill/>
            <a:miter lim="800000"/>
            <a:headEnd/>
            <a:tailEnd type="none" w="med" len="lg"/>
          </a:ln>
        </p:spPr>
        <p:txBody>
          <a:bodyPr/>
          <a:lstStyle/>
          <a:p>
            <a:pPr algn="ctr"/>
            <a:endParaRPr lang="zh-CN" altLang="en-US" sz="2800" b="0"/>
          </a:p>
        </p:txBody>
      </p:sp>
      <p:sp>
        <p:nvSpPr>
          <p:cNvPr id="11290" name="Rectangle 44"/>
          <p:cNvSpPr>
            <a:spLocks noChangeArrowheads="1"/>
          </p:cNvSpPr>
          <p:nvPr/>
        </p:nvSpPr>
        <p:spPr bwMode="auto">
          <a:xfrm>
            <a:off x="3708400" y="2492375"/>
            <a:ext cx="2663825" cy="647700"/>
          </a:xfrm>
          <a:prstGeom prst="rect">
            <a:avLst/>
          </a:prstGeom>
          <a:noFill/>
          <a:ln w="9525" algn="ctr">
            <a:noFill/>
            <a:miter lim="800000"/>
            <a:headEnd/>
            <a:tailEnd type="none" w="med" len="lg"/>
          </a:ln>
        </p:spPr>
        <p:txBody>
          <a:bodyPr/>
          <a:lstStyle/>
          <a:p>
            <a:pPr algn="ctr"/>
            <a:r>
              <a:rPr lang="zh-CN" altLang="en-US" sz="2800" b="0"/>
              <a:t>带通</a:t>
            </a:r>
          </a:p>
        </p:txBody>
      </p:sp>
      <p:sp>
        <p:nvSpPr>
          <p:cNvPr id="11291" name="Rectangle 27"/>
          <p:cNvSpPr>
            <a:spLocks noChangeArrowheads="1"/>
          </p:cNvSpPr>
          <p:nvPr/>
        </p:nvSpPr>
        <p:spPr bwMode="auto">
          <a:xfrm>
            <a:off x="7092950" y="5600700"/>
            <a:ext cx="1727200" cy="517525"/>
          </a:xfrm>
          <a:prstGeom prst="rect">
            <a:avLst/>
          </a:prstGeom>
          <a:noFill/>
          <a:ln w="9525" algn="ctr">
            <a:noFill/>
            <a:miter lim="800000"/>
            <a:headEnd/>
            <a:tailEnd type="none" w="med" len="lg"/>
          </a:ln>
        </p:spPr>
        <p:txBody>
          <a:bodyPr/>
          <a:lstStyle/>
          <a:p>
            <a:pPr algn="ctr"/>
            <a:endParaRPr lang="zh-CN" altLang="en-US" sz="2800" b="0"/>
          </a:p>
        </p:txBody>
      </p:sp>
      <p:sp>
        <p:nvSpPr>
          <p:cNvPr id="11292" name="Rectangle 23"/>
          <p:cNvSpPr>
            <a:spLocks noChangeArrowheads="1"/>
          </p:cNvSpPr>
          <p:nvPr/>
        </p:nvSpPr>
        <p:spPr bwMode="auto">
          <a:xfrm>
            <a:off x="7092950" y="3846513"/>
            <a:ext cx="1727200" cy="725487"/>
          </a:xfrm>
          <a:prstGeom prst="rect">
            <a:avLst/>
          </a:prstGeom>
          <a:noFill/>
          <a:ln w="9525" algn="ctr">
            <a:noFill/>
            <a:miter lim="800000"/>
            <a:headEnd/>
            <a:tailEnd type="none" w="med" len="lg"/>
          </a:ln>
        </p:spPr>
        <p:txBody>
          <a:bodyPr/>
          <a:lstStyle/>
          <a:p>
            <a:pPr algn="ctr"/>
            <a:endParaRPr lang="zh-CN" altLang="en-US" sz="2800" b="0"/>
          </a:p>
        </p:txBody>
      </p:sp>
      <p:sp>
        <p:nvSpPr>
          <p:cNvPr id="11293" name="Rectangle 19"/>
          <p:cNvSpPr>
            <a:spLocks noChangeArrowheads="1"/>
          </p:cNvSpPr>
          <p:nvPr/>
        </p:nvSpPr>
        <p:spPr bwMode="auto">
          <a:xfrm>
            <a:off x="7092950" y="3140075"/>
            <a:ext cx="1727200" cy="706438"/>
          </a:xfrm>
          <a:prstGeom prst="rect">
            <a:avLst/>
          </a:prstGeom>
          <a:noFill/>
          <a:ln w="9525" algn="ctr">
            <a:noFill/>
            <a:miter lim="800000"/>
            <a:headEnd/>
            <a:tailEnd type="none" w="med" len="lg"/>
          </a:ln>
        </p:spPr>
        <p:txBody>
          <a:bodyPr/>
          <a:lstStyle/>
          <a:p>
            <a:pPr algn="ctr"/>
            <a:endParaRPr lang="zh-CN" altLang="en-US" sz="2800" b="0"/>
          </a:p>
        </p:txBody>
      </p:sp>
      <p:sp>
        <p:nvSpPr>
          <p:cNvPr id="11294" name="Rectangle 18"/>
          <p:cNvSpPr>
            <a:spLocks noChangeArrowheads="1"/>
          </p:cNvSpPr>
          <p:nvPr/>
        </p:nvSpPr>
        <p:spPr bwMode="auto">
          <a:xfrm>
            <a:off x="2411413" y="3140075"/>
            <a:ext cx="1296987" cy="1431925"/>
          </a:xfrm>
          <a:prstGeom prst="rect">
            <a:avLst/>
          </a:prstGeom>
          <a:noFill/>
          <a:ln w="9525" algn="ctr">
            <a:noFill/>
            <a:miter lim="800000"/>
            <a:headEnd/>
            <a:tailEnd type="none" w="med" len="lg"/>
          </a:ln>
        </p:spPr>
        <p:txBody>
          <a:bodyPr/>
          <a:lstStyle/>
          <a:p>
            <a:pPr algn="ctr"/>
            <a:endParaRPr lang="zh-CN" altLang="en-US" sz="2800" b="0"/>
          </a:p>
        </p:txBody>
      </p:sp>
      <p:sp>
        <p:nvSpPr>
          <p:cNvPr id="11295" name="Rectangle 17"/>
          <p:cNvSpPr>
            <a:spLocks noChangeArrowheads="1"/>
          </p:cNvSpPr>
          <p:nvPr/>
        </p:nvSpPr>
        <p:spPr bwMode="auto">
          <a:xfrm>
            <a:off x="611188" y="3140075"/>
            <a:ext cx="1296987" cy="1431925"/>
          </a:xfrm>
          <a:prstGeom prst="rect">
            <a:avLst/>
          </a:prstGeom>
          <a:noFill/>
          <a:ln w="9525" algn="ctr">
            <a:noFill/>
            <a:miter lim="800000"/>
            <a:headEnd/>
            <a:tailEnd type="none" w="med" len="lg"/>
          </a:ln>
        </p:spPr>
        <p:txBody>
          <a:bodyPr/>
          <a:lstStyle/>
          <a:p>
            <a:pPr algn="ctr"/>
            <a:endParaRPr lang="zh-CN" altLang="en-US" sz="2800" b="0"/>
          </a:p>
        </p:txBody>
      </p:sp>
      <p:sp>
        <p:nvSpPr>
          <p:cNvPr id="11296" name="Rectangle 16"/>
          <p:cNvSpPr>
            <a:spLocks noChangeArrowheads="1"/>
          </p:cNvSpPr>
          <p:nvPr/>
        </p:nvSpPr>
        <p:spPr bwMode="auto">
          <a:xfrm>
            <a:off x="179388" y="3140075"/>
            <a:ext cx="431800" cy="1431925"/>
          </a:xfrm>
          <a:prstGeom prst="rect">
            <a:avLst/>
          </a:prstGeom>
          <a:noFill/>
          <a:ln w="9525" algn="ctr">
            <a:noFill/>
            <a:miter lim="800000"/>
            <a:headEnd/>
            <a:tailEnd type="none" w="med" len="lg"/>
          </a:ln>
        </p:spPr>
        <p:txBody>
          <a:bodyPr/>
          <a:lstStyle/>
          <a:p>
            <a:pPr algn="ctr"/>
            <a:endParaRPr lang="zh-CN" altLang="en-US" sz="2800" b="0"/>
          </a:p>
        </p:txBody>
      </p:sp>
      <p:sp>
        <p:nvSpPr>
          <p:cNvPr id="11297" name="Rectangle 15"/>
          <p:cNvSpPr>
            <a:spLocks noChangeArrowheads="1"/>
          </p:cNvSpPr>
          <p:nvPr/>
        </p:nvSpPr>
        <p:spPr bwMode="auto">
          <a:xfrm>
            <a:off x="6372225" y="2492375"/>
            <a:ext cx="2447925" cy="647700"/>
          </a:xfrm>
          <a:prstGeom prst="rect">
            <a:avLst/>
          </a:prstGeom>
          <a:noFill/>
          <a:ln w="9525" algn="ctr">
            <a:noFill/>
            <a:miter lim="800000"/>
            <a:headEnd/>
            <a:tailEnd type="none" w="med" len="lg"/>
          </a:ln>
        </p:spPr>
        <p:txBody>
          <a:bodyPr/>
          <a:lstStyle/>
          <a:p>
            <a:pPr algn="ctr"/>
            <a:r>
              <a:rPr lang="zh-CN" altLang="en-US" sz="2800" b="0"/>
              <a:t>带阻</a:t>
            </a:r>
          </a:p>
        </p:txBody>
      </p:sp>
      <p:sp>
        <p:nvSpPr>
          <p:cNvPr id="11298" name="Rectangle 14"/>
          <p:cNvSpPr>
            <a:spLocks noChangeArrowheads="1"/>
          </p:cNvSpPr>
          <p:nvPr/>
        </p:nvSpPr>
        <p:spPr bwMode="auto">
          <a:xfrm>
            <a:off x="1908175" y="2492375"/>
            <a:ext cx="1800225" cy="647700"/>
          </a:xfrm>
          <a:prstGeom prst="rect">
            <a:avLst/>
          </a:prstGeom>
          <a:noFill/>
          <a:ln w="9525" algn="ctr">
            <a:noFill/>
            <a:miter lim="800000"/>
            <a:headEnd/>
            <a:tailEnd type="none" w="med" len="lg"/>
          </a:ln>
        </p:spPr>
        <p:txBody>
          <a:bodyPr/>
          <a:lstStyle/>
          <a:p>
            <a:pPr algn="ctr"/>
            <a:r>
              <a:rPr lang="zh-CN" altLang="en-US" sz="2800" b="0"/>
              <a:t>高通</a:t>
            </a:r>
          </a:p>
        </p:txBody>
      </p:sp>
      <p:sp>
        <p:nvSpPr>
          <p:cNvPr id="11299" name="Rectangle 13"/>
          <p:cNvSpPr>
            <a:spLocks noChangeArrowheads="1"/>
          </p:cNvSpPr>
          <p:nvPr/>
        </p:nvSpPr>
        <p:spPr bwMode="auto">
          <a:xfrm>
            <a:off x="179388" y="2492375"/>
            <a:ext cx="1728787" cy="647700"/>
          </a:xfrm>
          <a:prstGeom prst="rect">
            <a:avLst/>
          </a:prstGeom>
          <a:noFill/>
          <a:ln w="9525" algn="ctr">
            <a:noFill/>
            <a:miter lim="800000"/>
            <a:headEnd/>
            <a:tailEnd type="none" w="med" len="lg"/>
          </a:ln>
        </p:spPr>
        <p:txBody>
          <a:bodyPr/>
          <a:lstStyle/>
          <a:p>
            <a:pPr algn="ctr"/>
            <a:r>
              <a:rPr lang="zh-CN" altLang="en-US" sz="2800" b="0"/>
              <a:t>低通</a:t>
            </a:r>
          </a:p>
        </p:txBody>
      </p:sp>
      <p:sp>
        <p:nvSpPr>
          <p:cNvPr id="11300" name="Line 28"/>
          <p:cNvSpPr>
            <a:spLocks noChangeShapeType="1"/>
          </p:cNvSpPr>
          <p:nvPr/>
        </p:nvSpPr>
        <p:spPr bwMode="auto">
          <a:xfrm>
            <a:off x="179388" y="2492375"/>
            <a:ext cx="8640762" cy="0"/>
          </a:xfrm>
          <a:prstGeom prst="line">
            <a:avLst/>
          </a:prstGeom>
          <a:noFill/>
          <a:ln w="28575" cap="sq">
            <a:solidFill>
              <a:schemeClr val="tx1"/>
            </a:solidFill>
            <a:round/>
            <a:headEnd/>
            <a:tailEnd type="none" w="med" len="lg"/>
          </a:ln>
        </p:spPr>
        <p:txBody>
          <a:bodyPr/>
          <a:lstStyle/>
          <a:p>
            <a:endParaRPr lang="zh-CN" altLang="en-US"/>
          </a:p>
        </p:txBody>
      </p:sp>
      <p:sp>
        <p:nvSpPr>
          <p:cNvPr id="11301" name="Line 29"/>
          <p:cNvSpPr>
            <a:spLocks noChangeShapeType="1"/>
          </p:cNvSpPr>
          <p:nvPr/>
        </p:nvSpPr>
        <p:spPr bwMode="auto">
          <a:xfrm>
            <a:off x="179388" y="3140075"/>
            <a:ext cx="8640762" cy="0"/>
          </a:xfrm>
          <a:prstGeom prst="line">
            <a:avLst/>
          </a:prstGeom>
          <a:noFill/>
          <a:ln w="12700">
            <a:solidFill>
              <a:schemeClr val="tx1"/>
            </a:solidFill>
            <a:round/>
            <a:headEnd/>
            <a:tailEnd type="none" w="med" len="lg"/>
          </a:ln>
        </p:spPr>
        <p:txBody>
          <a:bodyPr/>
          <a:lstStyle/>
          <a:p>
            <a:endParaRPr lang="zh-CN" altLang="en-US"/>
          </a:p>
        </p:txBody>
      </p:sp>
      <p:sp>
        <p:nvSpPr>
          <p:cNvPr id="11302" name="Line 31"/>
          <p:cNvSpPr>
            <a:spLocks noChangeShapeType="1"/>
          </p:cNvSpPr>
          <p:nvPr/>
        </p:nvSpPr>
        <p:spPr bwMode="auto">
          <a:xfrm>
            <a:off x="179388" y="4572000"/>
            <a:ext cx="8640762" cy="0"/>
          </a:xfrm>
          <a:prstGeom prst="line">
            <a:avLst/>
          </a:prstGeom>
          <a:noFill/>
          <a:ln w="12700">
            <a:solidFill>
              <a:schemeClr val="tx1"/>
            </a:solidFill>
            <a:round/>
            <a:headEnd/>
            <a:tailEnd type="none" w="med" len="lg"/>
          </a:ln>
        </p:spPr>
        <p:txBody>
          <a:bodyPr/>
          <a:lstStyle/>
          <a:p>
            <a:endParaRPr lang="zh-CN" altLang="en-US"/>
          </a:p>
        </p:txBody>
      </p:sp>
      <p:sp>
        <p:nvSpPr>
          <p:cNvPr id="11303" name="Line 32"/>
          <p:cNvSpPr>
            <a:spLocks noChangeShapeType="1"/>
          </p:cNvSpPr>
          <p:nvPr/>
        </p:nvSpPr>
        <p:spPr bwMode="auto">
          <a:xfrm>
            <a:off x="179388" y="6118225"/>
            <a:ext cx="8640762" cy="0"/>
          </a:xfrm>
          <a:prstGeom prst="line">
            <a:avLst/>
          </a:prstGeom>
          <a:noFill/>
          <a:ln w="28575" cap="sq">
            <a:solidFill>
              <a:schemeClr val="tx1"/>
            </a:solidFill>
            <a:round/>
            <a:headEnd/>
            <a:tailEnd type="none" w="med" len="lg"/>
          </a:ln>
        </p:spPr>
        <p:txBody>
          <a:bodyPr/>
          <a:lstStyle/>
          <a:p>
            <a:endParaRPr lang="zh-CN" altLang="en-US"/>
          </a:p>
        </p:txBody>
      </p:sp>
      <p:sp>
        <p:nvSpPr>
          <p:cNvPr id="11304" name="Line 33"/>
          <p:cNvSpPr>
            <a:spLocks noChangeShapeType="1"/>
          </p:cNvSpPr>
          <p:nvPr/>
        </p:nvSpPr>
        <p:spPr bwMode="auto">
          <a:xfrm>
            <a:off x="179388" y="2492375"/>
            <a:ext cx="0" cy="3625850"/>
          </a:xfrm>
          <a:prstGeom prst="line">
            <a:avLst/>
          </a:prstGeom>
          <a:noFill/>
          <a:ln w="28575" cap="sq">
            <a:solidFill>
              <a:schemeClr val="tx1"/>
            </a:solidFill>
            <a:round/>
            <a:headEnd/>
            <a:tailEnd type="none" w="med" len="lg"/>
          </a:ln>
        </p:spPr>
        <p:txBody>
          <a:bodyPr/>
          <a:lstStyle/>
          <a:p>
            <a:endParaRPr lang="zh-CN" altLang="en-US"/>
          </a:p>
        </p:txBody>
      </p:sp>
      <p:sp>
        <p:nvSpPr>
          <p:cNvPr id="11305" name="Line 35"/>
          <p:cNvSpPr>
            <a:spLocks noChangeShapeType="1"/>
          </p:cNvSpPr>
          <p:nvPr/>
        </p:nvSpPr>
        <p:spPr bwMode="auto">
          <a:xfrm>
            <a:off x="1908175"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6" name="Line 36"/>
          <p:cNvSpPr>
            <a:spLocks noChangeShapeType="1"/>
          </p:cNvSpPr>
          <p:nvPr/>
        </p:nvSpPr>
        <p:spPr bwMode="auto">
          <a:xfrm>
            <a:off x="3708400"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7" name="Line 37"/>
          <p:cNvSpPr>
            <a:spLocks noChangeShapeType="1"/>
          </p:cNvSpPr>
          <p:nvPr/>
        </p:nvSpPr>
        <p:spPr bwMode="auto">
          <a:xfrm>
            <a:off x="8820150" y="2492375"/>
            <a:ext cx="0" cy="3625850"/>
          </a:xfrm>
          <a:prstGeom prst="line">
            <a:avLst/>
          </a:prstGeom>
          <a:noFill/>
          <a:ln w="28575" cap="sq">
            <a:solidFill>
              <a:schemeClr val="tx1"/>
            </a:solidFill>
            <a:round/>
            <a:headEnd/>
            <a:tailEnd type="none" w="med" len="lg"/>
          </a:ln>
        </p:spPr>
        <p:txBody>
          <a:bodyPr/>
          <a:lstStyle/>
          <a:p>
            <a:endParaRPr lang="zh-CN" altLang="en-US"/>
          </a:p>
        </p:txBody>
      </p:sp>
      <p:sp>
        <p:nvSpPr>
          <p:cNvPr id="11308" name="Line 45"/>
          <p:cNvSpPr>
            <a:spLocks noChangeShapeType="1"/>
          </p:cNvSpPr>
          <p:nvPr/>
        </p:nvSpPr>
        <p:spPr bwMode="auto">
          <a:xfrm>
            <a:off x="6372225"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9" name="Line 148"/>
          <p:cNvSpPr>
            <a:spLocks noChangeShapeType="1"/>
          </p:cNvSpPr>
          <p:nvPr/>
        </p:nvSpPr>
        <p:spPr bwMode="auto">
          <a:xfrm>
            <a:off x="4500563" y="3846513"/>
            <a:ext cx="1871662" cy="0"/>
          </a:xfrm>
          <a:prstGeom prst="line">
            <a:avLst/>
          </a:prstGeom>
          <a:noFill/>
          <a:ln w="12700">
            <a:solidFill>
              <a:schemeClr val="tx1"/>
            </a:solidFill>
            <a:round/>
            <a:headEnd/>
            <a:tailEnd type="none" w="med" len="lg"/>
          </a:ln>
        </p:spPr>
        <p:txBody>
          <a:bodyPr/>
          <a:lstStyle/>
          <a:p>
            <a:endParaRPr lang="zh-CN" altLang="en-US"/>
          </a:p>
        </p:txBody>
      </p:sp>
      <p:sp>
        <p:nvSpPr>
          <p:cNvPr id="11310" name="Line 150"/>
          <p:cNvSpPr>
            <a:spLocks noChangeShapeType="1"/>
          </p:cNvSpPr>
          <p:nvPr/>
        </p:nvSpPr>
        <p:spPr bwMode="auto">
          <a:xfrm>
            <a:off x="4500563" y="5373688"/>
            <a:ext cx="1871662" cy="0"/>
          </a:xfrm>
          <a:prstGeom prst="line">
            <a:avLst/>
          </a:prstGeom>
          <a:noFill/>
          <a:ln w="12700">
            <a:solidFill>
              <a:schemeClr val="tx1"/>
            </a:solidFill>
            <a:round/>
            <a:headEnd/>
            <a:tailEnd type="none" w="med" len="lg"/>
          </a:ln>
        </p:spPr>
        <p:txBody>
          <a:bodyPr/>
          <a:lstStyle/>
          <a:p>
            <a:endParaRPr lang="zh-CN" altLang="en-US"/>
          </a:p>
        </p:txBody>
      </p:sp>
      <p:sp>
        <p:nvSpPr>
          <p:cNvPr id="11311" name="Line 152"/>
          <p:cNvSpPr>
            <a:spLocks noChangeShapeType="1"/>
          </p:cNvSpPr>
          <p:nvPr/>
        </p:nvSpPr>
        <p:spPr bwMode="auto">
          <a:xfrm>
            <a:off x="611188"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2" name="Line 154"/>
          <p:cNvSpPr>
            <a:spLocks noChangeShapeType="1"/>
          </p:cNvSpPr>
          <p:nvPr/>
        </p:nvSpPr>
        <p:spPr bwMode="auto">
          <a:xfrm>
            <a:off x="2411413"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3" name="Line 156"/>
          <p:cNvSpPr>
            <a:spLocks noChangeShapeType="1"/>
          </p:cNvSpPr>
          <p:nvPr/>
        </p:nvSpPr>
        <p:spPr bwMode="auto">
          <a:xfrm>
            <a:off x="4500563"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4" name="Line 158"/>
          <p:cNvSpPr>
            <a:spLocks noChangeShapeType="1"/>
          </p:cNvSpPr>
          <p:nvPr/>
        </p:nvSpPr>
        <p:spPr bwMode="auto">
          <a:xfrm>
            <a:off x="7092950"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5" name="Line 160"/>
          <p:cNvSpPr>
            <a:spLocks noChangeShapeType="1"/>
          </p:cNvSpPr>
          <p:nvPr/>
        </p:nvSpPr>
        <p:spPr bwMode="auto">
          <a:xfrm>
            <a:off x="7092950" y="3860800"/>
            <a:ext cx="1727200" cy="0"/>
          </a:xfrm>
          <a:prstGeom prst="line">
            <a:avLst/>
          </a:prstGeom>
          <a:noFill/>
          <a:ln w="12700">
            <a:solidFill>
              <a:schemeClr val="tx1"/>
            </a:solidFill>
            <a:round/>
            <a:headEnd/>
            <a:tailEnd type="none" w="med" len="lg"/>
          </a:ln>
        </p:spPr>
        <p:txBody>
          <a:bodyPr/>
          <a:lstStyle/>
          <a:p>
            <a:endParaRPr lang="zh-CN" altLang="en-US"/>
          </a:p>
        </p:txBody>
      </p:sp>
      <p:sp>
        <p:nvSpPr>
          <p:cNvPr id="11316" name="Line 163"/>
          <p:cNvSpPr>
            <a:spLocks noChangeShapeType="1"/>
          </p:cNvSpPr>
          <p:nvPr/>
        </p:nvSpPr>
        <p:spPr bwMode="auto">
          <a:xfrm>
            <a:off x="7092950" y="5373688"/>
            <a:ext cx="1727200" cy="0"/>
          </a:xfrm>
          <a:prstGeom prst="line">
            <a:avLst/>
          </a:prstGeom>
          <a:noFill/>
          <a:ln w="12700">
            <a:solidFill>
              <a:schemeClr val="tx1"/>
            </a:solidFill>
            <a:round/>
            <a:headEnd/>
            <a:tailEnd type="none" w="med" len="lg"/>
          </a:ln>
        </p:spPr>
        <p:txBody>
          <a:bodyPr/>
          <a:lstStyle/>
          <a:p>
            <a:endParaRPr lang="zh-CN" altLang="en-US"/>
          </a:p>
        </p:txBody>
      </p:sp>
      <p:pic>
        <p:nvPicPr>
          <p:cNvPr id="11317" name="Picture 75"/>
          <p:cNvPicPr>
            <a:picLocks noChangeAspect="1" noChangeArrowheads="1"/>
          </p:cNvPicPr>
          <p:nvPr/>
        </p:nvPicPr>
        <p:blipFill>
          <a:blip r:embed="rId10" cstate="print"/>
          <a:srcRect l="58501" t="37801" r="38251" b="19800"/>
          <a:stretch>
            <a:fillRect/>
          </a:stretch>
        </p:blipFill>
        <p:spPr bwMode="auto">
          <a:xfrm>
            <a:off x="395288" y="3284538"/>
            <a:ext cx="149225" cy="1214437"/>
          </a:xfrm>
          <a:prstGeom prst="rect">
            <a:avLst/>
          </a:prstGeom>
          <a:noFill/>
          <a:ln w="9525" algn="ctr">
            <a:noFill/>
            <a:miter lim="800000"/>
            <a:headEnd/>
            <a:tailEnd type="none" w="med" len="lg"/>
          </a:ln>
        </p:spPr>
      </p:pic>
      <p:pic>
        <p:nvPicPr>
          <p:cNvPr id="11318" name="Picture 76"/>
          <p:cNvPicPr>
            <a:picLocks noChangeAspect="1" noChangeArrowheads="1"/>
          </p:cNvPicPr>
          <p:nvPr/>
        </p:nvPicPr>
        <p:blipFill>
          <a:blip r:embed="rId11" cstate="print"/>
          <a:srcRect l="33749" t="52200" r="59625" b="25200"/>
          <a:stretch>
            <a:fillRect/>
          </a:stretch>
        </p:blipFill>
        <p:spPr bwMode="auto">
          <a:xfrm>
            <a:off x="250825" y="4868863"/>
            <a:ext cx="288925" cy="935037"/>
          </a:xfrm>
          <a:prstGeom prst="rect">
            <a:avLst/>
          </a:prstGeom>
          <a:noFill/>
          <a:ln w="9525" algn="ctr">
            <a:noFill/>
            <a:miter lim="800000"/>
            <a:headEnd/>
            <a:tailEnd type="none" w="med" len="lg"/>
          </a:ln>
        </p:spPr>
      </p:pic>
      <p:pic>
        <p:nvPicPr>
          <p:cNvPr id="11319" name="Picture 140"/>
          <p:cNvPicPr>
            <a:picLocks noChangeAspect="1" noChangeArrowheads="1"/>
          </p:cNvPicPr>
          <p:nvPr/>
        </p:nvPicPr>
        <p:blipFill>
          <a:blip r:embed="rId11" cstate="print"/>
          <a:srcRect l="33749" t="52200" r="59625" b="25200"/>
          <a:stretch>
            <a:fillRect/>
          </a:stretch>
        </p:blipFill>
        <p:spPr bwMode="auto">
          <a:xfrm>
            <a:off x="1979613" y="3429000"/>
            <a:ext cx="360362" cy="935038"/>
          </a:xfrm>
          <a:prstGeom prst="rect">
            <a:avLst/>
          </a:prstGeom>
          <a:noFill/>
          <a:ln w="9525" algn="ctr">
            <a:noFill/>
            <a:miter lim="800000"/>
            <a:headEnd/>
            <a:tailEnd type="none" w="med" len="lg"/>
          </a:ln>
        </p:spPr>
      </p:pic>
      <p:pic>
        <p:nvPicPr>
          <p:cNvPr id="11320" name="Picture 142"/>
          <p:cNvPicPr>
            <a:picLocks noChangeAspect="1" noChangeArrowheads="1"/>
          </p:cNvPicPr>
          <p:nvPr/>
        </p:nvPicPr>
        <p:blipFill>
          <a:blip r:embed="rId10" cstate="print"/>
          <a:srcRect l="58501" t="37801" r="38251" b="19800"/>
          <a:stretch>
            <a:fillRect/>
          </a:stretch>
        </p:blipFill>
        <p:spPr bwMode="auto">
          <a:xfrm>
            <a:off x="2051050" y="4724400"/>
            <a:ext cx="149225" cy="1214438"/>
          </a:xfrm>
          <a:prstGeom prst="rect">
            <a:avLst/>
          </a:prstGeom>
          <a:noFill/>
          <a:ln w="9525" algn="ctr">
            <a:noFill/>
            <a:miter lim="800000"/>
            <a:headEnd/>
            <a:tailEnd type="none" w="med" len="lg"/>
          </a:ln>
        </p:spPr>
      </p:pic>
      <p:pic>
        <p:nvPicPr>
          <p:cNvPr id="11321" name="Picture 166"/>
          <p:cNvPicPr>
            <a:picLocks noChangeAspect="1" noChangeArrowheads="1"/>
          </p:cNvPicPr>
          <p:nvPr/>
        </p:nvPicPr>
        <p:blipFill>
          <a:blip r:embed="rId12" cstate="print"/>
          <a:srcRect l="56250" t="27000" r="38251" b="19800"/>
          <a:stretch>
            <a:fillRect/>
          </a:stretch>
        </p:blipFill>
        <p:spPr bwMode="auto">
          <a:xfrm>
            <a:off x="3779838" y="3284538"/>
            <a:ext cx="320675" cy="1223962"/>
          </a:xfrm>
          <a:prstGeom prst="rect">
            <a:avLst/>
          </a:prstGeom>
          <a:noFill/>
          <a:ln w="9525" algn="ctr">
            <a:noFill/>
            <a:miter lim="800000"/>
            <a:headEnd/>
            <a:tailEnd type="none" w="med" len="lg"/>
          </a:ln>
        </p:spPr>
      </p:pic>
      <p:pic>
        <p:nvPicPr>
          <p:cNvPr id="11322" name="Picture 167"/>
          <p:cNvPicPr>
            <a:picLocks noChangeAspect="1" noChangeArrowheads="1"/>
          </p:cNvPicPr>
          <p:nvPr/>
        </p:nvPicPr>
        <p:blipFill>
          <a:blip r:embed="rId12" cstate="print"/>
          <a:srcRect l="56250" t="27000" r="38251" b="19800"/>
          <a:stretch>
            <a:fillRect/>
          </a:stretch>
        </p:blipFill>
        <p:spPr bwMode="auto">
          <a:xfrm>
            <a:off x="6588125" y="4724400"/>
            <a:ext cx="320675" cy="1223963"/>
          </a:xfrm>
          <a:prstGeom prst="rect">
            <a:avLst/>
          </a:prstGeom>
          <a:noFill/>
          <a:ln w="9525" algn="ctr">
            <a:noFill/>
            <a:miter lim="800000"/>
            <a:headEnd/>
            <a:tailEnd type="none" w="med" len="lg"/>
          </a:ln>
        </p:spPr>
      </p:pic>
      <p:pic>
        <p:nvPicPr>
          <p:cNvPr id="11323" name="Picture 168"/>
          <p:cNvPicPr>
            <a:picLocks noChangeAspect="1" noChangeArrowheads="1"/>
          </p:cNvPicPr>
          <p:nvPr/>
        </p:nvPicPr>
        <p:blipFill>
          <a:blip r:embed="rId13" cstate="print"/>
          <a:srcRect l="56250" t="32401" r="29250" b="17999"/>
          <a:stretch>
            <a:fillRect/>
          </a:stretch>
        </p:blipFill>
        <p:spPr bwMode="auto">
          <a:xfrm>
            <a:off x="3779838" y="4652963"/>
            <a:ext cx="647700" cy="1296987"/>
          </a:xfrm>
          <a:prstGeom prst="rect">
            <a:avLst/>
          </a:prstGeom>
          <a:noFill/>
          <a:ln w="9525" algn="ctr">
            <a:noFill/>
            <a:miter lim="800000"/>
            <a:headEnd/>
            <a:tailEnd type="none" w="med" len="lg"/>
          </a:ln>
        </p:spPr>
      </p:pic>
      <p:pic>
        <p:nvPicPr>
          <p:cNvPr id="11324" name="Picture 169"/>
          <p:cNvPicPr>
            <a:picLocks noChangeAspect="1" noChangeArrowheads="1"/>
          </p:cNvPicPr>
          <p:nvPr/>
        </p:nvPicPr>
        <p:blipFill>
          <a:blip r:embed="rId14" cstate="print"/>
          <a:srcRect l="56250" t="32401" r="29250" b="17999"/>
          <a:stretch>
            <a:fillRect/>
          </a:stretch>
        </p:blipFill>
        <p:spPr bwMode="auto">
          <a:xfrm>
            <a:off x="6443663" y="3213100"/>
            <a:ext cx="576262" cy="1296988"/>
          </a:xfrm>
          <a:prstGeom prst="rect">
            <a:avLst/>
          </a:prstGeom>
          <a:noFill/>
          <a:ln w="9525" algn="ctr">
            <a:noFill/>
            <a:miter lim="800000"/>
            <a:headEnd/>
            <a:tailEnd type="none" w="med" len="lg"/>
          </a:ln>
        </p:spPr>
      </p:pic>
      <p:graphicFrame>
        <p:nvGraphicFramePr>
          <p:cNvPr id="11269" name="Object 251"/>
          <p:cNvGraphicFramePr>
            <a:graphicFrameLocks noChangeAspect="1"/>
          </p:cNvGraphicFramePr>
          <p:nvPr/>
        </p:nvGraphicFramePr>
        <p:xfrm>
          <a:off x="4624388" y="3141663"/>
          <a:ext cx="1243012" cy="1373187"/>
        </p:xfrm>
        <a:graphic>
          <a:graphicData uri="http://schemas.openxmlformats.org/presentationml/2006/ole">
            <mc:AlternateContent xmlns:mc="http://schemas.openxmlformats.org/markup-compatibility/2006">
              <mc:Choice xmlns:v="urn:schemas-microsoft-com:vml" Requires="v">
                <p:oleObj spid="_x0000_s78801" name="公式" r:id="rId15" imgW="850680" imgH="939600" progId="Equation.3">
                  <p:embed/>
                </p:oleObj>
              </mc:Choice>
              <mc:Fallback>
                <p:oleObj name="公式" r:id="rId15" imgW="850680" imgH="939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4388" y="3141663"/>
                        <a:ext cx="124301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0" name="Object 252"/>
          <p:cNvGraphicFramePr>
            <a:graphicFrameLocks noChangeAspect="1"/>
          </p:cNvGraphicFramePr>
          <p:nvPr/>
        </p:nvGraphicFramePr>
        <p:xfrm>
          <a:off x="2447925" y="3465513"/>
          <a:ext cx="1260475" cy="649287"/>
        </p:xfrm>
        <a:graphic>
          <a:graphicData uri="http://schemas.openxmlformats.org/presentationml/2006/ole">
            <mc:AlternateContent xmlns:mc="http://schemas.openxmlformats.org/markup-compatibility/2006">
              <mc:Choice xmlns:v="urn:schemas-microsoft-com:vml" Requires="v">
                <p:oleObj spid="_x0000_s78802" name="公式" r:id="rId17" imgW="863280" imgH="444240" progId="Equation.3">
                  <p:embed/>
                </p:oleObj>
              </mc:Choice>
              <mc:Fallback>
                <p:oleObj name="公式" r:id="rId17" imgW="86328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47925" y="3465513"/>
                        <a:ext cx="12604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253"/>
          <p:cNvGraphicFramePr>
            <a:graphicFrameLocks noChangeAspect="1"/>
          </p:cNvGraphicFramePr>
          <p:nvPr/>
        </p:nvGraphicFramePr>
        <p:xfrm>
          <a:off x="4716463" y="4581525"/>
          <a:ext cx="1247775" cy="1516063"/>
        </p:xfrm>
        <a:graphic>
          <a:graphicData uri="http://schemas.openxmlformats.org/presentationml/2006/ole">
            <mc:AlternateContent xmlns:mc="http://schemas.openxmlformats.org/markup-compatibility/2006">
              <mc:Choice xmlns:v="urn:schemas-microsoft-com:vml" Requires="v">
                <p:oleObj spid="_x0000_s78803" name="公式" r:id="rId19" imgW="774360" imgH="939600" progId="Equation.3">
                  <p:embed/>
                </p:oleObj>
              </mc:Choice>
              <mc:Fallback>
                <p:oleObj name="公式" r:id="rId19" imgW="774360" imgH="939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4581525"/>
                        <a:ext cx="1247775"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2" name="Object 255"/>
          <p:cNvGraphicFramePr>
            <a:graphicFrameLocks noGrp="1" noChangeAspect="1"/>
          </p:cNvGraphicFramePr>
          <p:nvPr>
            <p:ph sz="quarter" idx="4"/>
          </p:nvPr>
        </p:nvGraphicFramePr>
        <p:xfrm>
          <a:off x="7380288" y="3284538"/>
          <a:ext cx="1190625" cy="1277937"/>
        </p:xfrm>
        <a:graphic>
          <a:graphicData uri="http://schemas.openxmlformats.org/presentationml/2006/ole">
            <mc:AlternateContent xmlns:mc="http://schemas.openxmlformats.org/markup-compatibility/2006">
              <mc:Choice xmlns:v="urn:schemas-microsoft-com:vml" Requires="v">
                <p:oleObj spid="_x0000_s78804" name="公式" r:id="rId21" imgW="876240" imgH="939600" progId="Equation.3">
                  <p:embed/>
                </p:oleObj>
              </mc:Choice>
              <mc:Fallback>
                <p:oleObj name="公式" r:id="rId21" imgW="876240" imgH="939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0288" y="3284538"/>
                        <a:ext cx="1190625" cy="127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3" name="Object 257"/>
          <p:cNvGraphicFramePr>
            <a:graphicFrameLocks noChangeAspect="1"/>
          </p:cNvGraphicFramePr>
          <p:nvPr/>
        </p:nvGraphicFramePr>
        <p:xfrm>
          <a:off x="7261225" y="4652963"/>
          <a:ext cx="1211263" cy="1444625"/>
        </p:xfrm>
        <a:graphic>
          <a:graphicData uri="http://schemas.openxmlformats.org/presentationml/2006/ole">
            <mc:AlternateContent xmlns:mc="http://schemas.openxmlformats.org/markup-compatibility/2006">
              <mc:Choice xmlns:v="urn:schemas-microsoft-com:vml" Requires="v">
                <p:oleObj spid="_x0000_s78805" name="公式" r:id="rId23" imgW="787320" imgH="939600" progId="Equation.3">
                  <p:embed/>
                </p:oleObj>
              </mc:Choice>
              <mc:Fallback>
                <p:oleObj name="公式" r:id="rId23" imgW="787320" imgH="939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61225" y="4652963"/>
                        <a:ext cx="1211263"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4" name="Object 260"/>
          <p:cNvGraphicFramePr>
            <a:graphicFrameLocks noChangeAspect="1"/>
          </p:cNvGraphicFramePr>
          <p:nvPr/>
        </p:nvGraphicFramePr>
        <p:xfrm>
          <a:off x="4140200" y="6275388"/>
          <a:ext cx="1079500" cy="582612"/>
        </p:xfrm>
        <a:graphic>
          <a:graphicData uri="http://schemas.openxmlformats.org/presentationml/2006/ole">
            <mc:AlternateContent xmlns:mc="http://schemas.openxmlformats.org/markup-compatibility/2006">
              <mc:Choice xmlns:v="urn:schemas-microsoft-com:vml" Requires="v">
                <p:oleObj spid="_x0000_s78806" name="公式" r:id="rId25" imgW="825480" imgH="444240" progId="Equation.3">
                  <p:embed/>
                </p:oleObj>
              </mc:Choice>
              <mc:Fallback>
                <p:oleObj name="公式" r:id="rId25" imgW="82548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40200" y="6275388"/>
                        <a:ext cx="10795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0413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2"/>
          <p:cNvSpPr>
            <a:spLocks noGrp="1" noChangeArrowheads="1"/>
          </p:cNvSpPr>
          <p:nvPr>
            <p:ph type="title" sz="quarter"/>
          </p:nvPr>
        </p:nvSpPr>
        <p:spPr>
          <a:xfrm>
            <a:off x="998537" y="7936"/>
            <a:ext cx="7793038"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切比雪夫带通滤波器的设计</a:t>
            </a:r>
          </a:p>
        </p:txBody>
      </p:sp>
      <p:graphicFrame>
        <p:nvGraphicFramePr>
          <p:cNvPr id="12290" name="Object 7"/>
          <p:cNvGraphicFramePr>
            <a:graphicFrameLocks noGrp="1" noChangeAspect="1"/>
          </p:cNvGraphicFramePr>
          <p:nvPr>
            <p:ph sz="quarter" idx="1"/>
          </p:nvPr>
        </p:nvGraphicFramePr>
        <p:xfrm>
          <a:off x="5434013" y="3068638"/>
          <a:ext cx="3709987" cy="365125"/>
        </p:xfrm>
        <a:graphic>
          <a:graphicData uri="http://schemas.openxmlformats.org/presentationml/2006/ole">
            <mc:AlternateContent xmlns:mc="http://schemas.openxmlformats.org/markup-compatibility/2006">
              <mc:Choice xmlns:v="urn:schemas-microsoft-com:vml" Requires="v">
                <p:oleObj spid="_x0000_s79606" name="公式" r:id="rId4" imgW="2323800" imgH="228600" progId="Equation.3">
                  <p:embed/>
                </p:oleObj>
              </mc:Choice>
              <mc:Fallback>
                <p:oleObj name="公式" r:id="rId4" imgW="2323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013" y="3068638"/>
                        <a:ext cx="370998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9"/>
          <p:cNvGraphicFramePr>
            <a:graphicFrameLocks noGrp="1" noChangeAspect="1"/>
          </p:cNvGraphicFramePr>
          <p:nvPr>
            <p:ph sz="quarter" idx="2"/>
          </p:nvPr>
        </p:nvGraphicFramePr>
        <p:xfrm>
          <a:off x="468313" y="4945063"/>
          <a:ext cx="3527425" cy="577850"/>
        </p:xfrm>
        <a:graphic>
          <a:graphicData uri="http://schemas.openxmlformats.org/presentationml/2006/ole">
            <mc:AlternateContent xmlns:mc="http://schemas.openxmlformats.org/markup-compatibility/2006">
              <mc:Choice xmlns:v="urn:schemas-microsoft-com:vml" Requires="v">
                <p:oleObj spid="_x0000_s79607" name="公式" r:id="rId6" imgW="2717640" imgH="444240" progId="Equation.3">
                  <p:embed/>
                </p:oleObj>
              </mc:Choice>
              <mc:Fallback>
                <p:oleObj name="公式" r:id="rId6" imgW="271764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4945063"/>
                        <a:ext cx="35274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11"/>
          <p:cNvGraphicFramePr>
            <a:graphicFrameLocks noGrp="1" noChangeAspect="1"/>
          </p:cNvGraphicFramePr>
          <p:nvPr>
            <p:ph sz="quarter" idx="3"/>
          </p:nvPr>
        </p:nvGraphicFramePr>
        <p:xfrm>
          <a:off x="5508625" y="4149725"/>
          <a:ext cx="2159000" cy="374650"/>
        </p:xfrm>
        <a:graphic>
          <a:graphicData uri="http://schemas.openxmlformats.org/presentationml/2006/ole">
            <mc:AlternateContent xmlns:mc="http://schemas.openxmlformats.org/markup-compatibility/2006">
              <mc:Choice xmlns:v="urn:schemas-microsoft-com:vml" Requires="v">
                <p:oleObj spid="_x0000_s79608" name="公式" r:id="rId8" imgW="1473120" imgH="253800" progId="Equation.3">
                  <p:embed/>
                </p:oleObj>
              </mc:Choice>
              <mc:Fallback>
                <p:oleObj name="公式" r:id="rId8" imgW="147312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4149725"/>
                        <a:ext cx="21590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8" name="Picture 4"/>
          <p:cNvPicPr>
            <a:picLocks noChangeAspect="1" noChangeArrowheads="1"/>
          </p:cNvPicPr>
          <p:nvPr/>
        </p:nvPicPr>
        <p:blipFill>
          <a:blip r:embed="rId10" cstate="print"/>
          <a:srcRect l="40500" t="55800" r="29250" b="27361"/>
          <a:stretch>
            <a:fillRect/>
          </a:stretch>
        </p:blipFill>
        <p:spPr bwMode="auto">
          <a:xfrm>
            <a:off x="323850" y="3141663"/>
            <a:ext cx="4841875" cy="1685925"/>
          </a:xfrm>
          <a:prstGeom prst="rect">
            <a:avLst/>
          </a:prstGeom>
          <a:noFill/>
          <a:ln w="9525" algn="ctr">
            <a:noFill/>
            <a:miter lim="800000"/>
            <a:headEnd/>
            <a:tailEnd type="none" w="med" len="lg"/>
          </a:ln>
        </p:spPr>
      </p:pic>
      <p:sp>
        <p:nvSpPr>
          <p:cNvPr id="12299" name="Text Box 5"/>
          <p:cNvSpPr txBox="1">
            <a:spLocks noChangeArrowheads="1"/>
          </p:cNvSpPr>
          <p:nvPr/>
        </p:nvSpPr>
        <p:spPr bwMode="auto">
          <a:xfrm>
            <a:off x="646113" y="1196975"/>
            <a:ext cx="8497887" cy="11874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a:latin typeface="Times New Roman" pitchFamily="18" charset="0"/>
              </a:rPr>
              <a:t>设计一个</a:t>
            </a:r>
            <a:r>
              <a:rPr lang="en-US" altLang="zh-CN" sz="2400">
                <a:latin typeface="Times New Roman" pitchFamily="18" charset="0"/>
              </a:rPr>
              <a:t>N=3</a:t>
            </a:r>
            <a:r>
              <a:rPr lang="zh-CN" altLang="en-US" sz="2400">
                <a:latin typeface="Times New Roman" pitchFamily="18" charset="0"/>
              </a:rPr>
              <a:t>，带内波纹为</a:t>
            </a:r>
            <a:r>
              <a:rPr lang="en-US" altLang="zh-CN" sz="2400">
                <a:latin typeface="Times New Roman" pitchFamily="18" charset="0"/>
              </a:rPr>
              <a:t>3dB</a:t>
            </a:r>
            <a:r>
              <a:rPr lang="zh-CN" altLang="en-US" sz="2400">
                <a:latin typeface="Times New Roman" pitchFamily="18" charset="0"/>
              </a:rPr>
              <a:t>的切比雪夫滤波器，中心频率为</a:t>
            </a:r>
            <a:r>
              <a:rPr lang="en-US" altLang="zh-CN" sz="2400">
                <a:latin typeface="Times New Roman" pitchFamily="18" charset="0"/>
              </a:rPr>
              <a:t>2.4GHz</a:t>
            </a:r>
            <a:r>
              <a:rPr lang="zh-CN" altLang="en-US" sz="2400">
                <a:latin typeface="Times New Roman" pitchFamily="18" charset="0"/>
              </a:rPr>
              <a:t>，带宽</a:t>
            </a:r>
            <a:r>
              <a:rPr lang="en-US" altLang="zh-CN" sz="2400">
                <a:latin typeface="Times New Roman" pitchFamily="18" charset="0"/>
              </a:rPr>
              <a:t>20%</a:t>
            </a:r>
            <a:r>
              <a:rPr lang="zh-CN" altLang="en-US" sz="2400">
                <a:latin typeface="Times New Roman" pitchFamily="18" charset="0"/>
              </a:rPr>
              <a:t>，输入输出阻抗为</a:t>
            </a:r>
            <a:r>
              <a:rPr lang="en-US" altLang="zh-CN" sz="2400">
                <a:latin typeface="Times New Roman" pitchFamily="18" charset="0"/>
              </a:rPr>
              <a:t>50</a:t>
            </a:r>
            <a:r>
              <a:rPr lang="zh-CN" altLang="en-US" sz="2400">
                <a:latin typeface="Times New Roman" pitchFamily="18" charset="0"/>
              </a:rPr>
              <a:t>欧，求相应的电感电容值，并画出响应曲线。</a:t>
            </a:r>
          </a:p>
        </p:txBody>
      </p:sp>
      <p:sp>
        <p:nvSpPr>
          <p:cNvPr id="12300" name="Text Box 6"/>
          <p:cNvSpPr txBox="1">
            <a:spLocks noChangeArrowheads="1"/>
          </p:cNvSpPr>
          <p:nvPr/>
        </p:nvSpPr>
        <p:spPr bwMode="auto">
          <a:xfrm>
            <a:off x="539750" y="2349500"/>
            <a:ext cx="8353425" cy="822325"/>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a:latin typeface="Times New Roman" pitchFamily="18" charset="0"/>
              </a:rPr>
              <a:t>解：</a:t>
            </a:r>
            <a:r>
              <a:rPr lang="en-US" altLang="zh-CN" sz="2400">
                <a:latin typeface="Times New Roman" pitchFamily="18" charset="0"/>
              </a:rPr>
              <a:t>g</a:t>
            </a:r>
            <a:r>
              <a:rPr lang="en-US" altLang="zh-CN" sz="2400" baseline="-25000">
                <a:latin typeface="Times New Roman" pitchFamily="18" charset="0"/>
              </a:rPr>
              <a:t>0</a:t>
            </a:r>
            <a:r>
              <a:rPr lang="en-US" altLang="zh-CN" sz="2400">
                <a:latin typeface="Times New Roman" pitchFamily="18" charset="0"/>
              </a:rPr>
              <a:t>=g</a:t>
            </a:r>
            <a:r>
              <a:rPr lang="en-US" altLang="zh-CN" sz="2400" baseline="-25000">
                <a:latin typeface="Times New Roman" pitchFamily="18" charset="0"/>
              </a:rPr>
              <a:t>4</a:t>
            </a:r>
            <a:r>
              <a:rPr lang="en-US" altLang="zh-CN" sz="2400">
                <a:latin typeface="Times New Roman" pitchFamily="18" charset="0"/>
              </a:rPr>
              <a:t>=1</a:t>
            </a:r>
            <a:r>
              <a:rPr lang="zh-CN" altLang="en-US" sz="2400">
                <a:latin typeface="Times New Roman" pitchFamily="18" charset="0"/>
              </a:rPr>
              <a:t>，</a:t>
            </a:r>
            <a:r>
              <a:rPr lang="en-US" altLang="zh-CN" sz="2400">
                <a:latin typeface="Times New Roman" pitchFamily="18" charset="0"/>
              </a:rPr>
              <a:t>g</a:t>
            </a:r>
            <a:r>
              <a:rPr lang="en-US" altLang="zh-CN" sz="2400" baseline="-25000">
                <a:latin typeface="Times New Roman" pitchFamily="18" charset="0"/>
              </a:rPr>
              <a:t>1</a:t>
            </a:r>
            <a:r>
              <a:rPr lang="en-US" altLang="zh-CN" sz="2400">
                <a:latin typeface="Times New Roman" pitchFamily="18" charset="0"/>
              </a:rPr>
              <a:t>=g</a:t>
            </a:r>
            <a:r>
              <a:rPr lang="en-US" altLang="zh-CN" sz="2400" baseline="-25000">
                <a:latin typeface="Times New Roman" pitchFamily="18" charset="0"/>
              </a:rPr>
              <a:t>3</a:t>
            </a:r>
            <a:r>
              <a:rPr lang="en-US" altLang="zh-CN" sz="2400">
                <a:latin typeface="Times New Roman" pitchFamily="18" charset="0"/>
              </a:rPr>
              <a:t>=3.3487</a:t>
            </a:r>
            <a:r>
              <a:rPr lang="zh-CN" altLang="en-US" sz="2400">
                <a:latin typeface="Times New Roman" pitchFamily="18" charset="0"/>
              </a:rPr>
              <a:t>，</a:t>
            </a:r>
            <a:r>
              <a:rPr lang="en-US" altLang="zh-CN" sz="2400">
                <a:latin typeface="Times New Roman" pitchFamily="18" charset="0"/>
              </a:rPr>
              <a:t>g</a:t>
            </a:r>
            <a:r>
              <a:rPr lang="en-US" altLang="zh-CN" sz="2400" baseline="-25000">
                <a:latin typeface="Times New Roman" pitchFamily="18" charset="0"/>
              </a:rPr>
              <a:t>2</a:t>
            </a:r>
            <a:r>
              <a:rPr lang="en-US" altLang="zh-CN" sz="2400">
                <a:latin typeface="Times New Roman" pitchFamily="18" charset="0"/>
              </a:rPr>
              <a:t>=0.7117</a:t>
            </a:r>
            <a:r>
              <a:rPr lang="zh-CN" altLang="en-US" sz="2400">
                <a:latin typeface="Times New Roman" pitchFamily="18" charset="0"/>
              </a:rPr>
              <a:t>，设源阻抗和负载阻抗都为</a:t>
            </a:r>
            <a:r>
              <a:rPr lang="en-US" altLang="zh-CN" sz="2400">
                <a:latin typeface="Times New Roman" pitchFamily="18" charset="0"/>
              </a:rPr>
              <a:t>1</a:t>
            </a:r>
            <a:r>
              <a:rPr lang="zh-CN" altLang="en-US" sz="2400">
                <a:latin typeface="Times New Roman" pitchFamily="18" charset="0"/>
              </a:rPr>
              <a:t>。</a:t>
            </a:r>
          </a:p>
        </p:txBody>
      </p:sp>
      <p:graphicFrame>
        <p:nvGraphicFramePr>
          <p:cNvPr id="12293" name="Object 15"/>
          <p:cNvGraphicFramePr>
            <a:graphicFrameLocks noChangeAspect="1"/>
          </p:cNvGraphicFramePr>
          <p:nvPr/>
        </p:nvGraphicFramePr>
        <p:xfrm>
          <a:off x="5413375" y="3573463"/>
          <a:ext cx="3751263" cy="365125"/>
        </p:xfrm>
        <a:graphic>
          <a:graphicData uri="http://schemas.openxmlformats.org/presentationml/2006/ole">
            <mc:AlternateContent xmlns:mc="http://schemas.openxmlformats.org/markup-compatibility/2006">
              <mc:Choice xmlns:v="urn:schemas-microsoft-com:vml" Requires="v">
                <p:oleObj spid="_x0000_s79609" name="公式" r:id="rId11" imgW="2349360" imgH="228600" progId="Equation.3">
                  <p:embed/>
                </p:oleObj>
              </mc:Choice>
              <mc:Fallback>
                <p:oleObj name="公式" r:id="rId11" imgW="23493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3375" y="3573463"/>
                        <a:ext cx="37512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16"/>
          <p:cNvGraphicFramePr>
            <a:graphicFrameLocks noChangeAspect="1"/>
          </p:cNvGraphicFramePr>
          <p:nvPr/>
        </p:nvGraphicFramePr>
        <p:xfrm>
          <a:off x="395288" y="5589588"/>
          <a:ext cx="3743325" cy="647700"/>
        </p:xfrm>
        <a:graphic>
          <a:graphicData uri="http://schemas.openxmlformats.org/presentationml/2006/ole">
            <mc:AlternateContent xmlns:mc="http://schemas.openxmlformats.org/markup-compatibility/2006">
              <mc:Choice xmlns:v="urn:schemas-microsoft-com:vml" Requires="v">
                <p:oleObj spid="_x0000_s79610" name="公式" r:id="rId13" imgW="2641320" imgH="457200" progId="Equation.3">
                  <p:embed/>
                </p:oleObj>
              </mc:Choice>
              <mc:Fallback>
                <p:oleObj name="公式" r:id="rId13" imgW="264132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288" y="5589588"/>
                        <a:ext cx="3743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18"/>
          <p:cNvGraphicFramePr>
            <a:graphicFrameLocks noGrp="1" noChangeAspect="1"/>
          </p:cNvGraphicFramePr>
          <p:nvPr>
            <p:ph sz="quarter" idx="4"/>
          </p:nvPr>
        </p:nvGraphicFramePr>
        <p:xfrm>
          <a:off x="4932363" y="4941888"/>
          <a:ext cx="2825750" cy="541337"/>
        </p:xfrm>
        <a:graphic>
          <a:graphicData uri="http://schemas.openxmlformats.org/presentationml/2006/ole">
            <mc:AlternateContent xmlns:mc="http://schemas.openxmlformats.org/markup-compatibility/2006">
              <mc:Choice xmlns:v="urn:schemas-microsoft-com:vml" Requires="v">
                <p:oleObj spid="_x0000_s79611" name="公式" r:id="rId15" imgW="2387520" imgH="457200" progId="Equation.3">
                  <p:embed/>
                </p:oleObj>
              </mc:Choice>
              <mc:Fallback>
                <p:oleObj name="公式" r:id="rId15" imgW="238752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4941888"/>
                        <a:ext cx="28257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20"/>
          <p:cNvGraphicFramePr>
            <a:graphicFrameLocks noChangeAspect="1"/>
          </p:cNvGraphicFramePr>
          <p:nvPr/>
        </p:nvGraphicFramePr>
        <p:xfrm>
          <a:off x="4932363" y="5589588"/>
          <a:ext cx="3198812" cy="577850"/>
        </p:xfrm>
        <a:graphic>
          <a:graphicData uri="http://schemas.openxmlformats.org/presentationml/2006/ole">
            <mc:AlternateContent xmlns:mc="http://schemas.openxmlformats.org/markup-compatibility/2006">
              <mc:Choice xmlns:v="urn:schemas-microsoft-com:vml" Requires="v">
                <p:oleObj spid="_x0000_s79612" name="公式" r:id="rId17" imgW="2463480" imgH="444240" progId="Equation.3">
                  <p:embed/>
                </p:oleObj>
              </mc:Choice>
              <mc:Fallback>
                <p:oleObj name="公式" r:id="rId17" imgW="246348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32363" y="5589588"/>
                        <a:ext cx="3198812"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2176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5"/>
          <p:cNvPicPr>
            <a:picLocks noChangeAspect="1" noChangeArrowheads="1"/>
          </p:cNvPicPr>
          <p:nvPr/>
        </p:nvPicPr>
        <p:blipFill>
          <a:blip r:embed="rId3" cstate="print"/>
          <a:srcRect/>
          <a:stretch>
            <a:fillRect/>
          </a:stretch>
        </p:blipFill>
        <p:spPr bwMode="auto">
          <a:xfrm>
            <a:off x="2195513" y="1844675"/>
            <a:ext cx="5543550" cy="4870450"/>
          </a:xfrm>
          <a:prstGeom prst="rect">
            <a:avLst/>
          </a:prstGeom>
          <a:noFill/>
          <a:ln w="9525" algn="ctr">
            <a:noFill/>
            <a:miter lim="800000"/>
            <a:headEnd/>
            <a:tailEnd type="none" w="med" len="lg"/>
          </a:ln>
        </p:spPr>
      </p:pic>
      <p:pic>
        <p:nvPicPr>
          <p:cNvPr id="32772" name="Picture 6"/>
          <p:cNvPicPr>
            <a:picLocks noChangeAspect="1" noChangeArrowheads="1"/>
          </p:cNvPicPr>
          <p:nvPr/>
        </p:nvPicPr>
        <p:blipFill>
          <a:blip r:embed="rId4" cstate="print"/>
          <a:srcRect/>
          <a:stretch>
            <a:fillRect/>
          </a:stretch>
        </p:blipFill>
        <p:spPr bwMode="auto">
          <a:xfrm>
            <a:off x="1619250" y="0"/>
            <a:ext cx="6546850" cy="3362325"/>
          </a:xfrm>
          <a:prstGeom prst="rect">
            <a:avLst/>
          </a:prstGeom>
          <a:noFill/>
          <a:ln w="9525" algn="ctr">
            <a:noFill/>
            <a:miter lim="800000"/>
            <a:headEnd/>
            <a:tailEnd type="none" w="med" len="lg"/>
          </a:ln>
        </p:spPr>
      </p:pic>
    </p:spTree>
    <p:extLst>
      <p:ext uri="{BB962C8B-B14F-4D97-AF65-F5344CB8AC3E}">
        <p14:creationId xmlns:p14="http://schemas.microsoft.com/office/powerpoint/2010/main" val="1135808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3"/>
          <p:cNvSpPr>
            <a:spLocks noChangeArrowheads="1"/>
          </p:cNvSpPr>
          <p:nvPr/>
        </p:nvSpPr>
        <p:spPr bwMode="auto">
          <a:xfrm>
            <a:off x="468313" y="1268413"/>
            <a:ext cx="8280400" cy="118745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2400">
                <a:latin typeface="Times New Roman" pitchFamily="18" charset="0"/>
              </a:rPr>
              <a:t>实现</a:t>
            </a:r>
            <a:r>
              <a:rPr kumimoji="0" lang="en-US" altLang="zh-CN" sz="2400">
                <a:latin typeface="Times New Roman" pitchFamily="18" charset="0"/>
              </a:rPr>
              <a:t>2</a:t>
            </a:r>
            <a:r>
              <a:rPr kumimoji="0" lang="zh-CN" altLang="en-US" sz="2400">
                <a:latin typeface="Times New Roman" pitchFamily="18" charset="0"/>
              </a:rPr>
              <a:t>：</a:t>
            </a:r>
            <a:r>
              <a:rPr kumimoji="0" lang="zh-CN" altLang="en-US" sz="2400">
                <a:latin typeface="Times New Roman" pitchFamily="18" charset="0"/>
                <a:cs typeface="Times New Roman" pitchFamily="18" charset="0"/>
              </a:rPr>
              <a:t>利用全波仿真优化后的各项参数，按优化后的参数在基片</a:t>
            </a:r>
            <a:r>
              <a:rPr kumimoji="0" lang="en-US" altLang="zh-CN" sz="2400">
                <a:latin typeface="Times New Roman" pitchFamily="18" charset="0"/>
                <a:cs typeface="Times New Roman" pitchFamily="18" charset="0"/>
              </a:rPr>
              <a:t>Rogers RT/Duroid 5880</a:t>
            </a:r>
            <a:r>
              <a:rPr kumimoji="0" lang="zh-CN" altLang="en-US" sz="2400">
                <a:latin typeface="Times New Roman" pitchFamily="18" charset="0"/>
                <a:cs typeface="Times New Roman" pitchFamily="18" charset="0"/>
              </a:rPr>
              <a:t>上制作和测试了</a:t>
            </a:r>
            <a:r>
              <a:rPr kumimoji="0" lang="en-US" altLang="zh-CN" sz="2400">
                <a:latin typeface="Times New Roman" pitchFamily="18" charset="0"/>
                <a:cs typeface="Times New Roman" pitchFamily="18" charset="0"/>
              </a:rPr>
              <a:t>SIW</a:t>
            </a:r>
            <a:r>
              <a:rPr kumimoji="0" lang="zh-CN" altLang="en-US" sz="2400">
                <a:latin typeface="Times New Roman" pitchFamily="18" charset="0"/>
                <a:cs typeface="Times New Roman" pitchFamily="18" charset="0"/>
              </a:rPr>
              <a:t>滤波器，其实物图片和测试结果如图所示，</a:t>
            </a:r>
          </a:p>
        </p:txBody>
      </p:sp>
      <p:pic>
        <p:nvPicPr>
          <p:cNvPr id="60419" name="Picture 2"/>
          <p:cNvPicPr>
            <a:picLocks noChangeAspect="1" noChangeArrowheads="1"/>
          </p:cNvPicPr>
          <p:nvPr/>
        </p:nvPicPr>
        <p:blipFill>
          <a:blip r:embed="rId3" cstate="print"/>
          <a:srcRect/>
          <a:stretch>
            <a:fillRect/>
          </a:stretch>
        </p:blipFill>
        <p:spPr bwMode="auto">
          <a:xfrm>
            <a:off x="684213" y="3500438"/>
            <a:ext cx="3286125" cy="2055812"/>
          </a:xfrm>
          <a:prstGeom prst="rect">
            <a:avLst/>
          </a:prstGeom>
          <a:noFill/>
          <a:ln w="9525">
            <a:noFill/>
            <a:miter lim="800000"/>
            <a:headEnd/>
            <a:tailEnd/>
          </a:ln>
        </p:spPr>
      </p:pic>
      <p:pic>
        <p:nvPicPr>
          <p:cNvPr id="60420" name="Picture 4" descr="meas"/>
          <p:cNvPicPr>
            <a:picLocks noChangeAspect="1" noChangeArrowheads="1"/>
          </p:cNvPicPr>
          <p:nvPr/>
        </p:nvPicPr>
        <p:blipFill>
          <a:blip r:embed="rId4" cstate="print"/>
          <a:srcRect/>
          <a:stretch>
            <a:fillRect/>
          </a:stretch>
        </p:blipFill>
        <p:spPr bwMode="auto">
          <a:xfrm>
            <a:off x="4211638" y="2781300"/>
            <a:ext cx="4000500" cy="3019425"/>
          </a:xfrm>
          <a:prstGeom prst="rect">
            <a:avLst/>
          </a:prstGeom>
          <a:noFill/>
          <a:ln w="9525">
            <a:noFill/>
            <a:miter lim="800000"/>
            <a:headEnd/>
            <a:tailEnd/>
          </a:ln>
        </p:spPr>
      </p:pic>
      <p:sp>
        <p:nvSpPr>
          <p:cNvPr id="60421" name="矩形 8"/>
          <p:cNvSpPr>
            <a:spLocks noChangeArrowheads="1"/>
          </p:cNvSpPr>
          <p:nvPr/>
        </p:nvSpPr>
        <p:spPr bwMode="auto">
          <a:xfrm>
            <a:off x="4932363" y="5805488"/>
            <a:ext cx="2820987"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1800">
                <a:latin typeface="Times New Roman" pitchFamily="18" charset="0"/>
                <a:cs typeface="Times New Roman" pitchFamily="18" charset="0"/>
              </a:rPr>
              <a:t>滤波器的实际损耗在</a:t>
            </a:r>
            <a:r>
              <a:rPr kumimoji="0" lang="en-US" altLang="zh-CN" sz="1800">
                <a:latin typeface="Times New Roman" pitchFamily="18" charset="0"/>
                <a:cs typeface="Times New Roman" pitchFamily="18" charset="0"/>
              </a:rPr>
              <a:t>2.7dB</a:t>
            </a:r>
            <a:endParaRPr kumimoji="0" lang="zh-CN" altLang="en-US" sz="1800">
              <a:latin typeface="Times New Roman" pitchFamily="18" charset="0"/>
              <a:cs typeface="Times New Roman" pitchFamily="18" charset="0"/>
            </a:endParaRPr>
          </a:p>
        </p:txBody>
      </p:sp>
      <p:sp>
        <p:nvSpPr>
          <p:cNvPr id="6" name="标题 1"/>
          <p:cNvSpPr txBox="1">
            <a:spLocks/>
          </p:cNvSpPr>
          <p:nvPr/>
        </p:nvSpPr>
        <p:spPr bwMode="auto">
          <a:xfrm>
            <a:off x="609600" y="-35718"/>
            <a:ext cx="8184703"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273050" indent="-273050">
              <a:spcBef>
                <a:spcPct val="20000"/>
              </a:spcBef>
            </a:pPr>
            <a:r>
              <a:rPr lang="en-US" altLang="zh-CN"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SIW</a:t>
            </a:r>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滤波器和创新思路</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336506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2" descr="fig4"/>
          <p:cNvPicPr>
            <a:picLocks noChangeAspect="1" noChangeArrowheads="1"/>
          </p:cNvPicPr>
          <p:nvPr/>
        </p:nvPicPr>
        <p:blipFill>
          <a:blip r:embed="rId3" cstate="print"/>
          <a:srcRect/>
          <a:stretch>
            <a:fillRect/>
          </a:stretch>
        </p:blipFill>
        <p:spPr bwMode="auto">
          <a:xfrm>
            <a:off x="1187450" y="1484313"/>
            <a:ext cx="2873375" cy="1866900"/>
          </a:xfrm>
          <a:prstGeom prst="rect">
            <a:avLst/>
          </a:prstGeom>
          <a:noFill/>
          <a:ln w="9525">
            <a:noFill/>
            <a:miter lim="800000"/>
            <a:headEnd/>
            <a:tailEnd/>
          </a:ln>
        </p:spPr>
      </p:pic>
      <p:pic>
        <p:nvPicPr>
          <p:cNvPr id="61444" name="Picture 3" descr="fig5_2"/>
          <p:cNvPicPr>
            <a:picLocks noChangeAspect="1" noChangeArrowheads="1"/>
          </p:cNvPicPr>
          <p:nvPr/>
        </p:nvPicPr>
        <p:blipFill>
          <a:blip r:embed="rId4" cstate="print"/>
          <a:srcRect/>
          <a:stretch>
            <a:fillRect/>
          </a:stretch>
        </p:blipFill>
        <p:spPr bwMode="auto">
          <a:xfrm>
            <a:off x="4429125" y="1785938"/>
            <a:ext cx="3597275" cy="2514600"/>
          </a:xfrm>
          <a:prstGeom prst="rect">
            <a:avLst/>
          </a:prstGeom>
          <a:noFill/>
          <a:ln w="9525">
            <a:noFill/>
            <a:miter lim="800000"/>
            <a:headEnd/>
            <a:tailEnd/>
          </a:ln>
        </p:spPr>
      </p:pic>
      <p:pic>
        <p:nvPicPr>
          <p:cNvPr id="61445" name="Picture 4" descr="fig6_2"/>
          <p:cNvPicPr>
            <a:picLocks noChangeAspect="1" noChangeArrowheads="1"/>
          </p:cNvPicPr>
          <p:nvPr/>
        </p:nvPicPr>
        <p:blipFill>
          <a:blip r:embed="rId5" cstate="print"/>
          <a:srcRect/>
          <a:stretch>
            <a:fillRect/>
          </a:stretch>
        </p:blipFill>
        <p:spPr bwMode="auto">
          <a:xfrm>
            <a:off x="4429125" y="4286250"/>
            <a:ext cx="3597275" cy="2514600"/>
          </a:xfrm>
          <a:prstGeom prst="rect">
            <a:avLst/>
          </a:prstGeom>
          <a:noFill/>
          <a:ln w="9525">
            <a:noFill/>
            <a:miter lim="800000"/>
            <a:headEnd/>
            <a:tailEnd/>
          </a:ln>
        </p:spPr>
      </p:pic>
      <p:sp>
        <p:nvSpPr>
          <p:cNvPr id="61446" name="矩形 6"/>
          <p:cNvSpPr>
            <a:spLocks noChangeArrowheads="1"/>
          </p:cNvSpPr>
          <p:nvPr/>
        </p:nvSpPr>
        <p:spPr bwMode="auto">
          <a:xfrm>
            <a:off x="539750" y="3500438"/>
            <a:ext cx="3717925" cy="2835275"/>
          </a:xfrm>
          <a:prstGeom prst="rect">
            <a:avLst/>
          </a:prstGeom>
          <a:noFill/>
          <a:ln w="9525">
            <a:noFill/>
            <a:miter lim="800000"/>
            <a:headEnd/>
            <a:tailEnd/>
          </a:ln>
        </p:spPr>
        <p:txBody>
          <a:bodyPr>
            <a:spAutoFit/>
          </a:bodyPr>
          <a:lstStyle/>
          <a:p>
            <a:pPr algn="just" eaLnBrk="1" hangingPunct="1">
              <a:spcBef>
                <a:spcPct val="0"/>
              </a:spcBef>
              <a:buClrTx/>
              <a:buSzTx/>
              <a:buFontTx/>
              <a:buNone/>
            </a:pPr>
            <a:r>
              <a:rPr kumimoji="0" lang="zh-CN" altLang="en-US" sz="2000">
                <a:latin typeface="Times New Roman" pitchFamily="18" charset="0"/>
                <a:cs typeface="Times New Roman" pitchFamily="18" charset="0"/>
              </a:rPr>
              <a:t>滤波器</a:t>
            </a:r>
            <a:r>
              <a:rPr kumimoji="0" lang="en-US" altLang="zh-CN" sz="2000">
                <a:latin typeface="Times New Roman" pitchFamily="18" charset="0"/>
                <a:cs typeface="Times New Roman" pitchFamily="18" charset="0"/>
              </a:rPr>
              <a:t>BPF1</a:t>
            </a:r>
            <a:r>
              <a:rPr kumimoji="0" lang="zh-CN" altLang="en-US" sz="2000">
                <a:latin typeface="Times New Roman" pitchFamily="18" charset="0"/>
                <a:cs typeface="Times New Roman" pitchFamily="18" charset="0"/>
              </a:rPr>
              <a:t>插损为</a:t>
            </a:r>
            <a:r>
              <a:rPr kumimoji="0" lang="en-US" altLang="zh-CN" sz="2000">
                <a:latin typeface="Times New Roman" pitchFamily="18" charset="0"/>
                <a:cs typeface="Times New Roman" pitchFamily="18" charset="0"/>
              </a:rPr>
              <a:t>3.9dB(</a:t>
            </a:r>
            <a:r>
              <a:rPr kumimoji="0" lang="zh-CN" altLang="en-US" sz="2000">
                <a:latin typeface="Times New Roman" pitchFamily="18" charset="0"/>
                <a:cs typeface="Times New Roman" pitchFamily="18" charset="0"/>
              </a:rPr>
              <a:t>若减去接头和微带过渡段引入的插损，滤波器自身的插损应为</a:t>
            </a:r>
            <a:r>
              <a:rPr kumimoji="0" lang="en-US" altLang="zh-CN" sz="2000">
                <a:latin typeface="Times New Roman" pitchFamily="18" charset="0"/>
                <a:cs typeface="Times New Roman" pitchFamily="18" charset="0"/>
              </a:rPr>
              <a:t>2.7dB)</a:t>
            </a:r>
            <a:r>
              <a:rPr kumimoji="0" lang="zh-CN" altLang="en-US" sz="2000">
                <a:latin typeface="Times New Roman" pitchFamily="18" charset="0"/>
                <a:cs typeface="Times New Roman" pitchFamily="18" charset="0"/>
              </a:rPr>
              <a:t>，中心频率</a:t>
            </a:r>
            <a:r>
              <a:rPr kumimoji="0" lang="en-US" altLang="zh-CN" sz="2000">
                <a:latin typeface="Times New Roman" pitchFamily="18" charset="0"/>
                <a:cs typeface="Times New Roman" pitchFamily="18" charset="0"/>
              </a:rPr>
              <a:t>25.03GHz</a:t>
            </a:r>
            <a:r>
              <a:rPr kumimoji="0" lang="zh-CN" altLang="en-US" sz="2000">
                <a:latin typeface="Times New Roman" pitchFamily="18" charset="0"/>
                <a:cs typeface="Times New Roman" pitchFamily="18" charset="0"/>
              </a:rPr>
              <a:t>，</a:t>
            </a:r>
            <a:r>
              <a:rPr kumimoji="0" lang="en-US" altLang="zh-CN" sz="2000">
                <a:latin typeface="Times New Roman" pitchFamily="18" charset="0"/>
                <a:cs typeface="Times New Roman" pitchFamily="18" charset="0"/>
              </a:rPr>
              <a:t>3dB</a:t>
            </a:r>
            <a:r>
              <a:rPr kumimoji="0" lang="zh-CN" altLang="en-US" sz="2000">
                <a:latin typeface="Times New Roman" pitchFamily="18" charset="0"/>
                <a:cs typeface="Times New Roman" pitchFamily="18" charset="0"/>
              </a:rPr>
              <a:t>带宽</a:t>
            </a:r>
            <a:r>
              <a:rPr kumimoji="0" lang="en-US" altLang="zh-CN" sz="2000">
                <a:latin typeface="Times New Roman" pitchFamily="18" charset="0"/>
                <a:cs typeface="Times New Roman" pitchFamily="18" charset="0"/>
              </a:rPr>
              <a:t>1.44GHz</a:t>
            </a:r>
            <a:r>
              <a:rPr kumimoji="0" lang="zh-CN" altLang="en-US" sz="2000">
                <a:latin typeface="Times New Roman" pitchFamily="18" charset="0"/>
                <a:cs typeface="Times New Roman" pitchFamily="18" charset="0"/>
              </a:rPr>
              <a:t>，滤波器</a:t>
            </a:r>
            <a:r>
              <a:rPr kumimoji="0" lang="en-US" altLang="zh-CN" sz="2000">
                <a:latin typeface="Times New Roman" pitchFamily="18" charset="0"/>
                <a:cs typeface="Times New Roman" pitchFamily="18" charset="0"/>
              </a:rPr>
              <a:t>BPF2</a:t>
            </a:r>
            <a:r>
              <a:rPr kumimoji="0" lang="zh-CN" altLang="en-US" sz="2000">
                <a:latin typeface="Times New Roman" pitchFamily="18" charset="0"/>
                <a:cs typeface="Times New Roman" pitchFamily="18" charset="0"/>
              </a:rPr>
              <a:t>插损为</a:t>
            </a:r>
            <a:r>
              <a:rPr kumimoji="0" lang="en-US" altLang="zh-CN" sz="2000">
                <a:latin typeface="Times New Roman" pitchFamily="18" charset="0"/>
                <a:cs typeface="Times New Roman" pitchFamily="18" charset="0"/>
              </a:rPr>
              <a:t>4.0dB(</a:t>
            </a:r>
            <a:r>
              <a:rPr kumimoji="0" lang="zh-CN" altLang="en-US" sz="2000">
                <a:latin typeface="Times New Roman" pitchFamily="18" charset="0"/>
                <a:cs typeface="Times New Roman" pitchFamily="18" charset="0"/>
              </a:rPr>
              <a:t>若减去接头和微带过渡段引入的插损，滤波器自身的插损应为</a:t>
            </a:r>
            <a:r>
              <a:rPr kumimoji="0" lang="en-US" altLang="zh-CN" sz="2000">
                <a:latin typeface="Times New Roman" pitchFamily="18" charset="0"/>
                <a:cs typeface="Times New Roman" pitchFamily="18" charset="0"/>
              </a:rPr>
              <a:t>2.8dB)</a:t>
            </a:r>
            <a:r>
              <a:rPr kumimoji="0" lang="zh-CN" altLang="en-US" sz="2000">
                <a:latin typeface="Times New Roman" pitchFamily="18" charset="0"/>
                <a:cs typeface="Times New Roman" pitchFamily="18" charset="0"/>
              </a:rPr>
              <a:t>，中心频率</a:t>
            </a:r>
            <a:r>
              <a:rPr kumimoji="0" lang="en-US" altLang="zh-CN" sz="2000">
                <a:latin typeface="Times New Roman" pitchFamily="18" charset="0"/>
                <a:cs typeface="Times New Roman" pitchFamily="18" charset="0"/>
              </a:rPr>
              <a:t>26.22GHz</a:t>
            </a:r>
            <a:r>
              <a:rPr kumimoji="0" lang="zh-CN" altLang="en-US" sz="2000">
                <a:latin typeface="Times New Roman" pitchFamily="18" charset="0"/>
                <a:cs typeface="Times New Roman" pitchFamily="18" charset="0"/>
              </a:rPr>
              <a:t>，</a:t>
            </a:r>
            <a:r>
              <a:rPr kumimoji="0" lang="en-US" altLang="zh-CN" sz="2000">
                <a:latin typeface="Times New Roman" pitchFamily="18" charset="0"/>
                <a:cs typeface="Times New Roman" pitchFamily="18" charset="0"/>
              </a:rPr>
              <a:t>3dB</a:t>
            </a:r>
            <a:r>
              <a:rPr kumimoji="0" lang="zh-CN" altLang="en-US" sz="2000">
                <a:latin typeface="Times New Roman" pitchFamily="18" charset="0"/>
                <a:cs typeface="Times New Roman" pitchFamily="18" charset="0"/>
              </a:rPr>
              <a:t>带宽</a:t>
            </a:r>
            <a:r>
              <a:rPr kumimoji="0" lang="en-US" altLang="zh-CN" sz="2000">
                <a:latin typeface="Times New Roman" pitchFamily="18" charset="0"/>
                <a:cs typeface="Times New Roman" pitchFamily="18" charset="0"/>
              </a:rPr>
              <a:t>1.43GHz</a:t>
            </a:r>
            <a:r>
              <a:rPr kumimoji="0" lang="zh-CN" altLang="en-US" sz="2000">
                <a:latin typeface="Times New Roman" pitchFamily="18" charset="0"/>
                <a:cs typeface="Times New Roman" pitchFamily="18" charset="0"/>
              </a:rPr>
              <a:t>。</a:t>
            </a:r>
          </a:p>
        </p:txBody>
      </p:sp>
    </p:spTree>
    <p:extLst>
      <p:ext uri="{BB962C8B-B14F-4D97-AF65-F5344CB8AC3E}">
        <p14:creationId xmlns:p14="http://schemas.microsoft.com/office/powerpoint/2010/main" val="846668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447756" y="40055"/>
            <a:ext cx="8229600" cy="1143000"/>
          </a:xfrm>
        </p:spPr>
        <p:txBody>
          <a:bodyPr lIns="0" rIns="0" bIns="0"/>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双工器</a:t>
            </a:r>
          </a:p>
        </p:txBody>
      </p:sp>
      <p:sp>
        <p:nvSpPr>
          <p:cNvPr id="62467" name="内容占位符 2"/>
          <p:cNvSpPr>
            <a:spLocks noGrp="1"/>
          </p:cNvSpPr>
          <p:nvPr>
            <p:ph idx="4294967295"/>
          </p:nvPr>
        </p:nvSpPr>
        <p:spPr>
          <a:xfrm>
            <a:off x="468313" y="1484313"/>
            <a:ext cx="8229600" cy="4389437"/>
          </a:xfrm>
        </p:spPr>
        <p:txBody>
          <a:bodyPr/>
          <a:lstStyle/>
          <a:p>
            <a:pPr marL="273050" indent="-273050"/>
            <a:r>
              <a:rPr lang="zh-CN" altLang="en-US" b="1" smtClean="0"/>
              <a:t>双工器的组成</a:t>
            </a:r>
            <a:endParaRPr lang="en-US" altLang="zh-CN" b="1" smtClean="0"/>
          </a:p>
          <a:p>
            <a:pPr marL="273050" indent="-273050">
              <a:buFont typeface="Wingdings" pitchFamily="2" charset="2"/>
              <a:buNone/>
            </a:pPr>
            <a:endParaRPr lang="zh-CN" altLang="en-US" smtClean="0"/>
          </a:p>
        </p:txBody>
      </p:sp>
      <p:grpSp>
        <p:nvGrpSpPr>
          <p:cNvPr id="62468" name="组合 53"/>
          <p:cNvGrpSpPr>
            <a:grpSpLocks/>
          </p:cNvGrpSpPr>
          <p:nvPr/>
        </p:nvGrpSpPr>
        <p:grpSpPr bwMode="auto">
          <a:xfrm>
            <a:off x="642938" y="4071938"/>
            <a:ext cx="3643312" cy="2428875"/>
            <a:chOff x="642910" y="4429132"/>
            <a:chExt cx="3643338" cy="2428868"/>
          </a:xfrm>
        </p:grpSpPr>
        <p:sp>
          <p:nvSpPr>
            <p:cNvPr id="62486" name="TextBox 16"/>
            <p:cNvSpPr txBox="1">
              <a:spLocks noChangeArrowheads="1"/>
            </p:cNvSpPr>
            <p:nvPr/>
          </p:nvSpPr>
          <p:spPr bwMode="auto">
            <a:xfrm>
              <a:off x="1500166" y="6438840"/>
              <a:ext cx="428628" cy="40011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000" b="0" i="1">
                  <a:solidFill>
                    <a:srgbClr val="FF0000"/>
                  </a:solidFill>
                  <a:latin typeface="Constantia" pitchFamily="18" charset="0"/>
                </a:rPr>
                <a:t>f</a:t>
              </a:r>
              <a:r>
                <a:rPr kumimoji="0" lang="en-US" altLang="zh-CN" sz="2000" b="0" i="1" baseline="-25000">
                  <a:solidFill>
                    <a:srgbClr val="FF0000"/>
                  </a:solidFill>
                  <a:latin typeface="Constantia" pitchFamily="18" charset="0"/>
                </a:rPr>
                <a:t>1</a:t>
              </a:r>
              <a:endParaRPr kumimoji="0" lang="zh-CN" altLang="en-US" sz="2000" b="0" i="1" baseline="-25000">
                <a:solidFill>
                  <a:srgbClr val="FF0000"/>
                </a:solidFill>
                <a:latin typeface="Constantia" pitchFamily="18" charset="0"/>
              </a:endParaRPr>
            </a:p>
          </p:txBody>
        </p:sp>
        <p:sp>
          <p:nvSpPr>
            <p:cNvPr id="42" name="任意多边形 41"/>
            <p:cNvSpPr/>
            <p:nvPr/>
          </p:nvSpPr>
          <p:spPr>
            <a:xfrm>
              <a:off x="857224" y="4929193"/>
              <a:ext cx="2070115" cy="1323971"/>
            </a:xfrm>
            <a:custGeom>
              <a:avLst/>
              <a:gdLst>
                <a:gd name="connsiteX0" fmla="*/ 0 w 2070100"/>
                <a:gd name="connsiteY0" fmla="*/ 1246187 h 1323974"/>
                <a:gd name="connsiteX1" fmla="*/ 561975 w 2070100"/>
                <a:gd name="connsiteY1" fmla="*/ 1046162 h 1323974"/>
                <a:gd name="connsiteX2" fmla="*/ 657225 w 2070100"/>
                <a:gd name="connsiteY2" fmla="*/ 179387 h 1323974"/>
                <a:gd name="connsiteX3" fmla="*/ 1047750 w 2070100"/>
                <a:gd name="connsiteY3" fmla="*/ 46037 h 1323974"/>
                <a:gd name="connsiteX4" fmla="*/ 1238250 w 2070100"/>
                <a:gd name="connsiteY4" fmla="*/ 179387 h 1323974"/>
                <a:gd name="connsiteX5" fmla="*/ 1247775 w 2070100"/>
                <a:gd name="connsiteY5" fmla="*/ 1122362 h 1323974"/>
                <a:gd name="connsiteX6" fmla="*/ 1952625 w 2070100"/>
                <a:gd name="connsiteY6" fmla="*/ 1293812 h 1323974"/>
                <a:gd name="connsiteX7" fmla="*/ 1952625 w 2070100"/>
                <a:gd name="connsiteY7" fmla="*/ 1303337 h 132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100" h="1323974">
                  <a:moveTo>
                    <a:pt x="0" y="1246187"/>
                  </a:moveTo>
                  <a:cubicBezTo>
                    <a:pt x="226219" y="1235074"/>
                    <a:pt x="452438" y="1223962"/>
                    <a:pt x="561975" y="1046162"/>
                  </a:cubicBezTo>
                  <a:cubicBezTo>
                    <a:pt x="671512" y="868362"/>
                    <a:pt x="576263" y="346075"/>
                    <a:pt x="657225" y="179387"/>
                  </a:cubicBezTo>
                  <a:cubicBezTo>
                    <a:pt x="738188" y="12700"/>
                    <a:pt x="950913" y="46037"/>
                    <a:pt x="1047750" y="46037"/>
                  </a:cubicBezTo>
                  <a:cubicBezTo>
                    <a:pt x="1144587" y="46037"/>
                    <a:pt x="1204913" y="0"/>
                    <a:pt x="1238250" y="179387"/>
                  </a:cubicBezTo>
                  <a:cubicBezTo>
                    <a:pt x="1271587" y="358774"/>
                    <a:pt x="1128713" y="936625"/>
                    <a:pt x="1247775" y="1122362"/>
                  </a:cubicBezTo>
                  <a:cubicBezTo>
                    <a:pt x="1366837" y="1308099"/>
                    <a:pt x="1835150" y="1263650"/>
                    <a:pt x="1952625" y="1293812"/>
                  </a:cubicBezTo>
                  <a:cubicBezTo>
                    <a:pt x="2070100" y="1323974"/>
                    <a:pt x="2011362" y="1313655"/>
                    <a:pt x="1952625" y="1303337"/>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43" name="任意多边形 42"/>
            <p:cNvSpPr/>
            <p:nvPr/>
          </p:nvSpPr>
          <p:spPr>
            <a:xfrm>
              <a:off x="1573192" y="4929193"/>
              <a:ext cx="2070115" cy="1323971"/>
            </a:xfrm>
            <a:custGeom>
              <a:avLst/>
              <a:gdLst>
                <a:gd name="connsiteX0" fmla="*/ 0 w 2070100"/>
                <a:gd name="connsiteY0" fmla="*/ 1246187 h 1323974"/>
                <a:gd name="connsiteX1" fmla="*/ 561975 w 2070100"/>
                <a:gd name="connsiteY1" fmla="*/ 1046162 h 1323974"/>
                <a:gd name="connsiteX2" fmla="*/ 657225 w 2070100"/>
                <a:gd name="connsiteY2" fmla="*/ 179387 h 1323974"/>
                <a:gd name="connsiteX3" fmla="*/ 1047750 w 2070100"/>
                <a:gd name="connsiteY3" fmla="*/ 46037 h 1323974"/>
                <a:gd name="connsiteX4" fmla="*/ 1238250 w 2070100"/>
                <a:gd name="connsiteY4" fmla="*/ 179387 h 1323974"/>
                <a:gd name="connsiteX5" fmla="*/ 1247775 w 2070100"/>
                <a:gd name="connsiteY5" fmla="*/ 1122362 h 1323974"/>
                <a:gd name="connsiteX6" fmla="*/ 1952625 w 2070100"/>
                <a:gd name="connsiteY6" fmla="*/ 1293812 h 1323974"/>
                <a:gd name="connsiteX7" fmla="*/ 1952625 w 2070100"/>
                <a:gd name="connsiteY7" fmla="*/ 1303337 h 132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100" h="1323974">
                  <a:moveTo>
                    <a:pt x="0" y="1246187"/>
                  </a:moveTo>
                  <a:cubicBezTo>
                    <a:pt x="226219" y="1235074"/>
                    <a:pt x="452438" y="1223962"/>
                    <a:pt x="561975" y="1046162"/>
                  </a:cubicBezTo>
                  <a:cubicBezTo>
                    <a:pt x="671512" y="868362"/>
                    <a:pt x="576263" y="346075"/>
                    <a:pt x="657225" y="179387"/>
                  </a:cubicBezTo>
                  <a:cubicBezTo>
                    <a:pt x="738188" y="12700"/>
                    <a:pt x="950913" y="46037"/>
                    <a:pt x="1047750" y="46037"/>
                  </a:cubicBezTo>
                  <a:cubicBezTo>
                    <a:pt x="1144587" y="46037"/>
                    <a:pt x="1204913" y="0"/>
                    <a:pt x="1238250" y="179387"/>
                  </a:cubicBezTo>
                  <a:cubicBezTo>
                    <a:pt x="1271587" y="358774"/>
                    <a:pt x="1128713" y="936625"/>
                    <a:pt x="1247775" y="1122362"/>
                  </a:cubicBezTo>
                  <a:cubicBezTo>
                    <a:pt x="1366837" y="1308099"/>
                    <a:pt x="1835150" y="1263650"/>
                    <a:pt x="1952625" y="1293812"/>
                  </a:cubicBezTo>
                  <a:cubicBezTo>
                    <a:pt x="2070100" y="1323974"/>
                    <a:pt x="2011362" y="1313655"/>
                    <a:pt x="1952625" y="1303337"/>
                  </a:cubicBezTo>
                </a:path>
              </a:pathLst>
            </a:cu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buClrTx/>
                <a:buSzTx/>
                <a:buFontTx/>
                <a:buNone/>
                <a:defRPr/>
              </a:pPr>
              <a:endParaRPr kumimoji="0" lang="zh-CN" altLang="en-US" sz="1800" b="0" dirty="0"/>
            </a:p>
          </p:txBody>
        </p:sp>
        <p:cxnSp>
          <p:nvCxnSpPr>
            <p:cNvPr id="45" name="直接箭头连接符 44"/>
            <p:cNvCxnSpPr/>
            <p:nvPr/>
          </p:nvCxnSpPr>
          <p:spPr>
            <a:xfrm>
              <a:off x="714348" y="6429376"/>
              <a:ext cx="3286148"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5400000" flipH="1" flipV="1">
              <a:off x="-107180" y="5607847"/>
              <a:ext cx="1785933" cy="3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2491" name="TextBox 47"/>
            <p:cNvSpPr txBox="1">
              <a:spLocks noChangeArrowheads="1"/>
            </p:cNvSpPr>
            <p:nvPr/>
          </p:nvSpPr>
          <p:spPr bwMode="auto">
            <a:xfrm>
              <a:off x="2357422" y="6457890"/>
              <a:ext cx="428628" cy="40011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000" b="0" i="1">
                  <a:solidFill>
                    <a:srgbClr val="FF0000"/>
                  </a:solidFill>
                  <a:latin typeface="Constantia" pitchFamily="18" charset="0"/>
                </a:rPr>
                <a:t>f</a:t>
              </a:r>
              <a:r>
                <a:rPr kumimoji="0" lang="en-US" altLang="zh-CN" sz="2000" b="0" i="1" baseline="-25000">
                  <a:solidFill>
                    <a:srgbClr val="FF0000"/>
                  </a:solidFill>
                  <a:latin typeface="Constantia" pitchFamily="18" charset="0"/>
                </a:rPr>
                <a:t>2</a:t>
              </a:r>
              <a:endParaRPr kumimoji="0" lang="zh-CN" altLang="en-US" sz="2000" b="0" i="1" baseline="-25000">
                <a:solidFill>
                  <a:srgbClr val="FF0000"/>
                </a:solidFill>
                <a:latin typeface="Constantia" pitchFamily="18" charset="0"/>
              </a:endParaRPr>
            </a:p>
          </p:txBody>
        </p:sp>
        <p:cxnSp>
          <p:nvCxnSpPr>
            <p:cNvPr id="50" name="直接连接符 49"/>
            <p:cNvCxnSpPr>
              <a:stCxn id="62486" idx="0"/>
            </p:cNvCxnSpPr>
            <p:nvPr/>
          </p:nvCxnSpPr>
          <p:spPr>
            <a:xfrm rot="5400000" flipH="1" flipV="1">
              <a:off x="1674793" y="6397626"/>
              <a:ext cx="7937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flipH="1" flipV="1">
              <a:off x="2482836" y="6397626"/>
              <a:ext cx="80963" cy="1587"/>
            </a:xfrm>
            <a:prstGeom prst="line">
              <a:avLst/>
            </a:prstGeom>
          </p:spPr>
          <p:style>
            <a:lnRef idx="1">
              <a:schemeClr val="accent1"/>
            </a:lnRef>
            <a:fillRef idx="0">
              <a:schemeClr val="accent1"/>
            </a:fillRef>
            <a:effectRef idx="0">
              <a:schemeClr val="accent1"/>
            </a:effectRef>
            <a:fontRef idx="minor">
              <a:schemeClr val="tx1"/>
            </a:fontRef>
          </p:style>
        </p:cxnSp>
        <p:sp>
          <p:nvSpPr>
            <p:cNvPr id="62494" name="TextBox 51"/>
            <p:cNvSpPr txBox="1">
              <a:spLocks noChangeArrowheads="1"/>
            </p:cNvSpPr>
            <p:nvPr/>
          </p:nvSpPr>
          <p:spPr bwMode="auto">
            <a:xfrm>
              <a:off x="642910" y="4429132"/>
              <a:ext cx="714380"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b="0">
                  <a:latin typeface="Constantia" pitchFamily="18" charset="0"/>
                </a:rPr>
                <a:t>幅度</a:t>
              </a:r>
            </a:p>
          </p:txBody>
        </p:sp>
        <p:sp>
          <p:nvSpPr>
            <p:cNvPr id="62495" name="TextBox 52"/>
            <p:cNvSpPr txBox="1">
              <a:spLocks noChangeArrowheads="1"/>
            </p:cNvSpPr>
            <p:nvPr/>
          </p:nvSpPr>
          <p:spPr bwMode="auto">
            <a:xfrm>
              <a:off x="3571868" y="6488668"/>
              <a:ext cx="714380"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b="0">
                  <a:latin typeface="Constantia" pitchFamily="18" charset="0"/>
                </a:rPr>
                <a:t>频率</a:t>
              </a:r>
            </a:p>
          </p:txBody>
        </p:sp>
      </p:grpSp>
      <p:grpSp>
        <p:nvGrpSpPr>
          <p:cNvPr id="62469" name="组合 57"/>
          <p:cNvGrpSpPr>
            <a:grpSpLocks/>
          </p:cNvGrpSpPr>
          <p:nvPr/>
        </p:nvGrpSpPr>
        <p:grpSpPr bwMode="auto">
          <a:xfrm>
            <a:off x="1428750" y="2214563"/>
            <a:ext cx="6435725" cy="2286000"/>
            <a:chOff x="1428728" y="2214554"/>
            <a:chExt cx="6435603" cy="2286016"/>
          </a:xfrm>
        </p:grpSpPr>
        <p:cxnSp>
          <p:nvCxnSpPr>
            <p:cNvPr id="7" name="直接连接符 6"/>
            <p:cNvCxnSpPr/>
            <p:nvPr/>
          </p:nvCxnSpPr>
          <p:spPr>
            <a:xfrm>
              <a:off x="1714473" y="3571875"/>
              <a:ext cx="928670"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3" idx="1"/>
            </p:cNvCxnSpPr>
            <p:nvPr/>
          </p:nvCxnSpPr>
          <p:spPr>
            <a:xfrm flipV="1">
              <a:off x="2643143" y="3036885"/>
              <a:ext cx="1071542" cy="53499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15" idx="1"/>
            </p:cNvCxnSpPr>
            <p:nvPr/>
          </p:nvCxnSpPr>
          <p:spPr>
            <a:xfrm>
              <a:off x="2643143" y="3571875"/>
              <a:ext cx="1071542" cy="608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3714685" y="2714619"/>
              <a:ext cx="1214415" cy="642943"/>
            </a:xfrm>
            <a:prstGeom prst="roundRect">
              <a:avLst/>
            </a:prstGeom>
            <a:solidFill>
              <a:srgbClr val="8969F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15" name="圆角矩形 14"/>
            <p:cNvSpPr/>
            <p:nvPr/>
          </p:nvSpPr>
          <p:spPr>
            <a:xfrm>
              <a:off x="3714685" y="3857627"/>
              <a:ext cx="1214415" cy="642943"/>
            </a:xfrm>
            <a:prstGeom prst="roundRect">
              <a:avLst/>
            </a:prstGeom>
            <a:solidFill>
              <a:srgbClr val="8969F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62475" name="TextBox 18"/>
            <p:cNvSpPr txBox="1">
              <a:spLocks noChangeArrowheads="1"/>
            </p:cNvSpPr>
            <p:nvPr/>
          </p:nvSpPr>
          <p:spPr bwMode="auto">
            <a:xfrm>
              <a:off x="4133847" y="3886203"/>
              <a:ext cx="428628" cy="52322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800" b="0" i="1">
                  <a:solidFill>
                    <a:srgbClr val="FF0000"/>
                  </a:solidFill>
                  <a:latin typeface="Constantia" pitchFamily="18" charset="0"/>
                </a:rPr>
                <a:t>f</a:t>
              </a:r>
              <a:r>
                <a:rPr kumimoji="0" lang="en-US" altLang="zh-CN" sz="2800" b="0" i="1" baseline="-25000">
                  <a:solidFill>
                    <a:srgbClr val="FF0000"/>
                  </a:solidFill>
                  <a:latin typeface="Constantia" pitchFamily="18" charset="0"/>
                </a:rPr>
                <a:t>2</a:t>
              </a:r>
              <a:endParaRPr kumimoji="0" lang="zh-CN" altLang="en-US" sz="2800" b="0" i="1" baseline="-25000">
                <a:solidFill>
                  <a:srgbClr val="FF0000"/>
                </a:solidFill>
                <a:latin typeface="Constantia" pitchFamily="18" charset="0"/>
              </a:endParaRPr>
            </a:p>
          </p:txBody>
        </p:sp>
        <p:cxnSp>
          <p:nvCxnSpPr>
            <p:cNvPr id="21" name="直接箭头连接符 20"/>
            <p:cNvCxnSpPr/>
            <p:nvPr/>
          </p:nvCxnSpPr>
          <p:spPr>
            <a:xfrm>
              <a:off x="4929100" y="3000371"/>
              <a:ext cx="928669"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929100" y="4213230"/>
              <a:ext cx="928669" cy="1588"/>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478" name="TextBox 24"/>
            <p:cNvSpPr txBox="1">
              <a:spLocks noChangeArrowheads="1"/>
            </p:cNvSpPr>
            <p:nvPr/>
          </p:nvSpPr>
          <p:spPr bwMode="auto">
            <a:xfrm>
              <a:off x="5857884" y="2714620"/>
              <a:ext cx="1477777" cy="523220"/>
            </a:xfrm>
            <a:prstGeom prst="rect">
              <a:avLst/>
            </a:prstGeom>
            <a:solidFill>
              <a:srgbClr val="0B8B69"/>
            </a:solidFill>
            <a:ln w="19050">
              <a:solidFill>
                <a:schemeClr val="tx1"/>
              </a:solidFill>
              <a:miter lim="800000"/>
              <a:headEnd/>
              <a:tailEnd/>
            </a:ln>
          </p:spPr>
          <p:txBody>
            <a:bodyPr wrap="none">
              <a:spAutoFit/>
            </a:bodyPr>
            <a:lstStyle/>
            <a:p>
              <a:pPr eaLnBrk="1" hangingPunct="1">
                <a:spcBef>
                  <a:spcPct val="0"/>
                </a:spcBef>
                <a:buClrTx/>
                <a:buSzTx/>
                <a:buFontTx/>
                <a:buNone/>
              </a:pPr>
              <a:r>
                <a:rPr kumimoji="0" lang="en-US" altLang="zh-CN" sz="2800" b="0">
                  <a:solidFill>
                    <a:schemeClr val="bg1"/>
                  </a:solidFill>
                  <a:latin typeface="Constantia" pitchFamily="18" charset="0"/>
                </a:rPr>
                <a:t>Receiver</a:t>
              </a:r>
              <a:endParaRPr kumimoji="0" lang="zh-CN" altLang="en-US" sz="2800" b="0">
                <a:solidFill>
                  <a:schemeClr val="bg1"/>
                </a:solidFill>
                <a:latin typeface="Constantia" pitchFamily="18" charset="0"/>
              </a:endParaRPr>
            </a:p>
          </p:txBody>
        </p:sp>
        <p:sp>
          <p:nvSpPr>
            <p:cNvPr id="27" name="TextBox 26"/>
            <p:cNvSpPr txBox="1"/>
            <p:nvPr/>
          </p:nvSpPr>
          <p:spPr>
            <a:xfrm>
              <a:off x="5857769" y="3929066"/>
              <a:ext cx="2006562" cy="523879"/>
            </a:xfrm>
            <a:prstGeom prst="rect">
              <a:avLst/>
            </a:prstGeom>
            <a:solidFill>
              <a:schemeClr val="bg2">
                <a:lumMod val="25000"/>
              </a:schemeClr>
            </a:solidFill>
            <a:ln w="19050">
              <a:solidFill>
                <a:schemeClr val="tx1"/>
              </a:solidFill>
            </a:ln>
          </p:spPr>
          <p:txBody>
            <a:bodyPr wrap="none">
              <a:spAutoFit/>
            </a:bodyPr>
            <a:lstStyle/>
            <a:p>
              <a:pPr eaLnBrk="1" fontAlgn="auto" hangingPunct="1">
                <a:spcBef>
                  <a:spcPts val="0"/>
                </a:spcBef>
                <a:spcAft>
                  <a:spcPts val="0"/>
                </a:spcAft>
                <a:buClrTx/>
                <a:buSzTx/>
                <a:buFontTx/>
                <a:buNone/>
                <a:defRPr/>
              </a:pPr>
              <a:r>
                <a:rPr kumimoji="0" lang="en-US" altLang="zh-CN" sz="2800" b="0" dirty="0">
                  <a:solidFill>
                    <a:schemeClr val="bg1"/>
                  </a:solidFill>
                  <a:latin typeface="+mn-lt"/>
                  <a:ea typeface="+mn-ea"/>
                </a:rPr>
                <a:t>Transmitter</a:t>
              </a:r>
              <a:endParaRPr kumimoji="0" lang="zh-CN" altLang="en-US" sz="2800" b="0" dirty="0">
                <a:solidFill>
                  <a:schemeClr val="bg1"/>
                </a:solidFill>
                <a:latin typeface="+mn-lt"/>
                <a:ea typeface="+mn-ea"/>
              </a:endParaRPr>
            </a:p>
          </p:txBody>
        </p:sp>
        <p:cxnSp>
          <p:nvCxnSpPr>
            <p:cNvPr id="29" name="直接连接符 28"/>
            <p:cNvCxnSpPr/>
            <p:nvPr/>
          </p:nvCxnSpPr>
          <p:spPr>
            <a:xfrm>
              <a:off x="1428728" y="2786058"/>
              <a:ext cx="642926" cy="158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H="1">
              <a:off x="1435867" y="2821781"/>
              <a:ext cx="357189" cy="2857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1721612" y="2821781"/>
              <a:ext cx="357189" cy="2857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1365219" y="3179761"/>
              <a:ext cx="785819" cy="158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484" name="TextBox 54"/>
            <p:cNvSpPr txBox="1">
              <a:spLocks noChangeArrowheads="1"/>
            </p:cNvSpPr>
            <p:nvPr/>
          </p:nvSpPr>
          <p:spPr bwMode="auto">
            <a:xfrm>
              <a:off x="4143372" y="2786058"/>
              <a:ext cx="428628" cy="52322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800" b="0" i="1">
                  <a:solidFill>
                    <a:srgbClr val="FF0000"/>
                  </a:solidFill>
                  <a:latin typeface="Constantia" pitchFamily="18" charset="0"/>
                </a:rPr>
                <a:t>f</a:t>
              </a:r>
              <a:r>
                <a:rPr kumimoji="0" lang="en-US" altLang="zh-CN" sz="2800" b="0" i="1" baseline="-25000">
                  <a:solidFill>
                    <a:srgbClr val="FF0000"/>
                  </a:solidFill>
                  <a:latin typeface="Constantia" pitchFamily="18" charset="0"/>
                </a:rPr>
                <a:t>1</a:t>
              </a:r>
              <a:endParaRPr kumimoji="0" lang="zh-CN" altLang="en-US" sz="2800" b="0" i="1" baseline="-25000">
                <a:solidFill>
                  <a:srgbClr val="FF0000"/>
                </a:solidFill>
                <a:latin typeface="Constantia" pitchFamily="18" charset="0"/>
              </a:endParaRPr>
            </a:p>
          </p:txBody>
        </p:sp>
        <p:sp>
          <p:nvSpPr>
            <p:cNvPr id="62485" name="TextBox 56"/>
            <p:cNvSpPr txBox="1">
              <a:spLocks noChangeArrowheads="1"/>
            </p:cNvSpPr>
            <p:nvPr/>
          </p:nvSpPr>
          <p:spPr bwMode="auto">
            <a:xfrm>
              <a:off x="3857620" y="2214554"/>
              <a:ext cx="1000132"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1800" b="0">
                  <a:latin typeface="Constantia" pitchFamily="18" charset="0"/>
                </a:rPr>
                <a:t>Filter</a:t>
              </a:r>
              <a:endParaRPr kumimoji="0" lang="zh-CN" altLang="en-US" sz="1800" b="0">
                <a:latin typeface="Constantia" pitchFamily="18" charset="0"/>
              </a:endParaRPr>
            </a:p>
          </p:txBody>
        </p:sp>
      </p:grpSp>
    </p:spTree>
    <p:extLst>
      <p:ext uri="{BB962C8B-B14F-4D97-AF65-F5344CB8AC3E}">
        <p14:creationId xmlns:p14="http://schemas.microsoft.com/office/powerpoint/2010/main" val="41943770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4294967295"/>
          </p:nvPr>
        </p:nvSpPr>
        <p:spPr>
          <a:xfrm>
            <a:off x="684213" y="1052513"/>
            <a:ext cx="8229600" cy="4389437"/>
          </a:xfrm>
        </p:spPr>
        <p:txBody>
          <a:bodyPr/>
          <a:lstStyle/>
          <a:p>
            <a:pPr marL="273050" indent="-273050"/>
            <a:r>
              <a:rPr lang="zh-CN" altLang="en-US" b="1" smtClean="0"/>
              <a:t>实例</a:t>
            </a:r>
            <a:endParaRPr lang="en-US" altLang="zh-CN" b="1" smtClean="0"/>
          </a:p>
          <a:p>
            <a:pPr marL="273050" indent="-273050">
              <a:buFont typeface="Wingdings" pitchFamily="2" charset="2"/>
              <a:buNone/>
            </a:pPr>
            <a:endParaRPr lang="zh-CN" altLang="en-US" smtClean="0"/>
          </a:p>
        </p:txBody>
      </p:sp>
      <p:pic>
        <p:nvPicPr>
          <p:cNvPr id="63491" name="Picture 2" descr="Fig"/>
          <p:cNvPicPr>
            <a:picLocks noChangeAspect="1" noChangeArrowheads="1"/>
          </p:cNvPicPr>
          <p:nvPr/>
        </p:nvPicPr>
        <p:blipFill>
          <a:blip r:embed="rId3" cstate="print"/>
          <a:srcRect/>
          <a:stretch>
            <a:fillRect/>
          </a:stretch>
        </p:blipFill>
        <p:spPr bwMode="auto">
          <a:xfrm>
            <a:off x="785813" y="1785938"/>
            <a:ext cx="3176587" cy="2911475"/>
          </a:xfrm>
          <a:prstGeom prst="rect">
            <a:avLst/>
          </a:prstGeom>
          <a:noFill/>
          <a:ln w="9525">
            <a:noFill/>
            <a:miter lim="800000"/>
            <a:headEnd/>
            <a:tailEnd/>
          </a:ln>
        </p:spPr>
      </p:pic>
      <p:pic>
        <p:nvPicPr>
          <p:cNvPr id="63492" name="Picture 4" descr="fig"/>
          <p:cNvPicPr>
            <a:picLocks noChangeAspect="1" noChangeArrowheads="1"/>
          </p:cNvPicPr>
          <p:nvPr/>
        </p:nvPicPr>
        <p:blipFill>
          <a:blip r:embed="rId4" cstate="print"/>
          <a:srcRect/>
          <a:stretch>
            <a:fillRect/>
          </a:stretch>
        </p:blipFill>
        <p:spPr bwMode="auto">
          <a:xfrm>
            <a:off x="4286250" y="1714500"/>
            <a:ext cx="4291013" cy="3286125"/>
          </a:xfrm>
          <a:prstGeom prst="rect">
            <a:avLst/>
          </a:prstGeom>
          <a:noFill/>
          <a:ln w="9525">
            <a:noFill/>
            <a:miter lim="800000"/>
            <a:headEnd/>
            <a:tailEnd/>
          </a:ln>
        </p:spPr>
      </p:pic>
      <p:sp>
        <p:nvSpPr>
          <p:cNvPr id="63493" name="TextBox 7"/>
          <p:cNvSpPr txBox="1">
            <a:spLocks noChangeArrowheads="1"/>
          </p:cNvSpPr>
          <p:nvPr/>
        </p:nvSpPr>
        <p:spPr bwMode="auto">
          <a:xfrm>
            <a:off x="323850" y="5229225"/>
            <a:ext cx="8429625" cy="64135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a:latin typeface="Times New Roman" pitchFamily="18" charset="0"/>
                <a:cs typeface="Times New Roman" pitchFamily="18" charset="0"/>
              </a:rPr>
              <a:t>上通道的</a:t>
            </a:r>
            <a:r>
              <a:rPr kumimoji="0" lang="en-US" altLang="zh-CN" sz="1800">
                <a:latin typeface="Times New Roman" pitchFamily="18" charset="0"/>
                <a:cs typeface="Times New Roman" pitchFamily="18" charset="0"/>
              </a:rPr>
              <a:t>3dB</a:t>
            </a:r>
            <a:r>
              <a:rPr kumimoji="0" lang="zh-CN" altLang="en-US" sz="1800">
                <a:latin typeface="Times New Roman" pitchFamily="18" charset="0"/>
                <a:cs typeface="Times New Roman" pitchFamily="18" charset="0"/>
              </a:rPr>
              <a:t>通带是：</a:t>
            </a:r>
            <a:r>
              <a:rPr kumimoji="0" lang="en-US" altLang="zh-CN" sz="1800">
                <a:latin typeface="Times New Roman" pitchFamily="18" charset="0"/>
                <a:cs typeface="Times New Roman" pitchFamily="18" charset="0"/>
              </a:rPr>
              <a:t>25.90 – 27.27GHz, </a:t>
            </a:r>
            <a:r>
              <a:rPr kumimoji="0" lang="zh-CN" altLang="en-US" sz="1800">
                <a:latin typeface="Times New Roman" pitchFamily="18" charset="0"/>
                <a:cs typeface="Times New Roman" pitchFamily="18" charset="0"/>
              </a:rPr>
              <a:t>带宽</a:t>
            </a:r>
            <a:r>
              <a:rPr kumimoji="0" lang="en-US" altLang="zh-CN" sz="1800" i="1">
                <a:latin typeface="Times New Roman" pitchFamily="18" charset="0"/>
                <a:cs typeface="Times New Roman" pitchFamily="18" charset="0"/>
              </a:rPr>
              <a:t>BW</a:t>
            </a:r>
            <a:r>
              <a:rPr kumimoji="0" lang="en-US" altLang="zh-CN" sz="1800">
                <a:latin typeface="Times New Roman" pitchFamily="18" charset="0"/>
                <a:cs typeface="Times New Roman" pitchFamily="18" charset="0"/>
              </a:rPr>
              <a:t>= 1.37GHz</a:t>
            </a:r>
            <a:r>
              <a:rPr kumimoji="0" lang="zh-CN" altLang="en-US" sz="1800">
                <a:latin typeface="Times New Roman" pitchFamily="18" charset="0"/>
                <a:cs typeface="Times New Roman" pitchFamily="18" charset="0"/>
              </a:rPr>
              <a:t>，相对带宽</a:t>
            </a:r>
            <a:r>
              <a:rPr kumimoji="0" lang="en-US" altLang="zh-CN" sz="1800" i="1">
                <a:latin typeface="Times New Roman" pitchFamily="18" charset="0"/>
                <a:cs typeface="Times New Roman" pitchFamily="18" charset="0"/>
              </a:rPr>
              <a:t>FBW</a:t>
            </a:r>
            <a:r>
              <a:rPr kumimoji="0" lang="en-US" altLang="zh-CN" sz="1800">
                <a:latin typeface="Times New Roman" pitchFamily="18" charset="0"/>
                <a:cs typeface="Times New Roman" pitchFamily="18" charset="0"/>
              </a:rPr>
              <a:t>=5.2%</a:t>
            </a:r>
            <a:r>
              <a:rPr kumimoji="0" lang="zh-CN" altLang="en-US" sz="1800">
                <a:latin typeface="Times New Roman" pitchFamily="18" charset="0"/>
                <a:cs typeface="Times New Roman" pitchFamily="18" charset="0"/>
              </a:rPr>
              <a:t>。</a:t>
            </a:r>
          </a:p>
          <a:p>
            <a:pPr eaLnBrk="1" hangingPunct="1">
              <a:spcBef>
                <a:spcPct val="0"/>
              </a:spcBef>
              <a:buClrTx/>
              <a:buSzTx/>
              <a:buFontTx/>
              <a:buNone/>
            </a:pPr>
            <a:r>
              <a:rPr kumimoji="0" lang="zh-CN" altLang="en-US" sz="1800">
                <a:latin typeface="Times New Roman" pitchFamily="18" charset="0"/>
                <a:cs typeface="Times New Roman" pitchFamily="18" charset="0"/>
              </a:rPr>
              <a:t>下通道的</a:t>
            </a:r>
            <a:r>
              <a:rPr kumimoji="0" lang="en-US" altLang="zh-CN" sz="1800">
                <a:latin typeface="Times New Roman" pitchFamily="18" charset="0"/>
                <a:cs typeface="Times New Roman" pitchFamily="18" charset="0"/>
              </a:rPr>
              <a:t>3dB</a:t>
            </a:r>
            <a:r>
              <a:rPr kumimoji="0" lang="zh-CN" altLang="en-US" sz="1800">
                <a:latin typeface="Times New Roman" pitchFamily="18" charset="0"/>
                <a:cs typeface="Times New Roman" pitchFamily="18" charset="0"/>
              </a:rPr>
              <a:t>通带是：</a:t>
            </a:r>
            <a:r>
              <a:rPr kumimoji="0" lang="en-US" altLang="zh-CN" sz="1800">
                <a:latin typeface="Times New Roman" pitchFamily="18" charset="0"/>
                <a:cs typeface="Times New Roman" pitchFamily="18" charset="0"/>
              </a:rPr>
              <a:t>24.25 – 25.60GHz, </a:t>
            </a:r>
            <a:r>
              <a:rPr kumimoji="0" lang="zh-CN" altLang="en-US" sz="1800">
                <a:latin typeface="Times New Roman" pitchFamily="18" charset="0"/>
                <a:cs typeface="Times New Roman" pitchFamily="18" charset="0"/>
              </a:rPr>
              <a:t>带宽</a:t>
            </a:r>
            <a:r>
              <a:rPr kumimoji="0" lang="en-US" altLang="zh-CN" sz="1800" i="1">
                <a:latin typeface="Times New Roman" pitchFamily="18" charset="0"/>
                <a:cs typeface="Times New Roman" pitchFamily="18" charset="0"/>
              </a:rPr>
              <a:t>BW</a:t>
            </a:r>
            <a:r>
              <a:rPr kumimoji="0" lang="en-US" altLang="zh-CN" sz="1800">
                <a:latin typeface="Times New Roman" pitchFamily="18" charset="0"/>
                <a:cs typeface="Times New Roman" pitchFamily="18" charset="0"/>
              </a:rPr>
              <a:t>= 1.35GHz</a:t>
            </a:r>
            <a:r>
              <a:rPr kumimoji="0" lang="zh-CN" altLang="en-US" sz="1800">
                <a:latin typeface="Times New Roman" pitchFamily="18" charset="0"/>
                <a:cs typeface="Times New Roman" pitchFamily="18" charset="0"/>
              </a:rPr>
              <a:t>，相对带宽</a:t>
            </a:r>
            <a:r>
              <a:rPr kumimoji="0" lang="en-US" altLang="zh-CN" sz="1800" i="1">
                <a:latin typeface="Times New Roman" pitchFamily="18" charset="0"/>
                <a:cs typeface="Times New Roman" pitchFamily="18" charset="0"/>
              </a:rPr>
              <a:t>FBW</a:t>
            </a:r>
            <a:r>
              <a:rPr kumimoji="0" lang="en-US" altLang="zh-CN" sz="1800">
                <a:latin typeface="Times New Roman" pitchFamily="18" charset="0"/>
                <a:cs typeface="Times New Roman" pitchFamily="18" charset="0"/>
              </a:rPr>
              <a:t>=5.4%</a:t>
            </a:r>
            <a:r>
              <a:rPr kumimoji="0" lang="zh-CN" altLang="en-US" sz="1800">
                <a:latin typeface="Times New Roman" pitchFamily="18" charset="0"/>
                <a:cs typeface="Times New Roman" pitchFamily="18" charset="0"/>
              </a:rPr>
              <a:t>。</a:t>
            </a:r>
          </a:p>
        </p:txBody>
      </p:sp>
    </p:spTree>
    <p:extLst>
      <p:ext uri="{BB962C8B-B14F-4D97-AF65-F5344CB8AC3E}">
        <p14:creationId xmlns:p14="http://schemas.microsoft.com/office/powerpoint/2010/main" val="407262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zh-CN" altLang="en-US" sz="4000" b="1" dirty="0">
                <a:solidFill>
                  <a:srgbClr val="4A206A"/>
                </a:solidFill>
                <a:latin typeface="微软雅黑" pitchFamily="34" charset="-122"/>
                <a:ea typeface="微软雅黑" pitchFamily="34" charset="-122"/>
              </a:rPr>
              <a:t>滤波器在射频通信中的应用</a:t>
            </a:r>
          </a:p>
        </p:txBody>
      </p:sp>
      <p:graphicFrame>
        <p:nvGraphicFramePr>
          <p:cNvPr id="2050" name="Object 4"/>
          <p:cNvGraphicFramePr>
            <a:graphicFrameLocks noGrp="1" noChangeAspect="1"/>
          </p:cNvGraphicFramePr>
          <p:nvPr>
            <p:ph idx="1"/>
          </p:nvPr>
        </p:nvGraphicFramePr>
        <p:xfrm>
          <a:off x="323850" y="1557338"/>
          <a:ext cx="8208963" cy="4976812"/>
        </p:xfrm>
        <a:graphic>
          <a:graphicData uri="http://schemas.openxmlformats.org/presentationml/2006/ole">
            <mc:AlternateContent xmlns:mc="http://schemas.openxmlformats.org/markup-compatibility/2006">
              <mc:Choice xmlns:v="urn:schemas-microsoft-com:vml" Requires="v">
                <p:oleObj spid="_x0000_s136299" name="Visio" r:id="rId4" imgW="9609031" imgH="5824960" progId="Visio.Drawing.11">
                  <p:embed/>
                </p:oleObj>
              </mc:Choice>
              <mc:Fallback>
                <p:oleObj name="Visio" r:id="rId4" imgW="9609031" imgH="5824960" progId="Visio.Drawing.11">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557338"/>
                        <a:ext cx="8208963" cy="497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9"/>
          <p:cNvGrpSpPr>
            <a:grpSpLocks/>
          </p:cNvGrpSpPr>
          <p:nvPr/>
        </p:nvGrpSpPr>
        <p:grpSpPr bwMode="auto">
          <a:xfrm>
            <a:off x="827088" y="3789363"/>
            <a:ext cx="2520950" cy="2535237"/>
            <a:chOff x="521" y="2387"/>
            <a:chExt cx="1588" cy="1597"/>
          </a:xfrm>
        </p:grpSpPr>
        <p:sp>
          <p:nvSpPr>
            <p:cNvPr id="2059" name="Text Box 6"/>
            <p:cNvSpPr txBox="1">
              <a:spLocks noChangeArrowheads="1"/>
            </p:cNvSpPr>
            <p:nvPr/>
          </p:nvSpPr>
          <p:spPr bwMode="auto">
            <a:xfrm>
              <a:off x="521" y="3158"/>
              <a:ext cx="1588" cy="826"/>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000" b="1" dirty="0">
                  <a:solidFill>
                    <a:srgbClr val="0000FF"/>
                  </a:solidFill>
                  <a:latin typeface="Times New Roman" pitchFamily="18" charset="0"/>
                </a:rPr>
                <a:t>腔体滤波器、介质滤波器、声表面波滤波器、微带滤波器、</a:t>
              </a:r>
              <a:r>
                <a:rPr lang="en-US" altLang="zh-CN" sz="2000" b="1" dirty="0">
                  <a:solidFill>
                    <a:srgbClr val="0000FF"/>
                  </a:solidFill>
                  <a:latin typeface="Times New Roman" pitchFamily="18" charset="0"/>
                </a:rPr>
                <a:t>SIW</a:t>
              </a:r>
              <a:r>
                <a:rPr lang="zh-CN" altLang="en-US" sz="2000" b="1" dirty="0">
                  <a:solidFill>
                    <a:srgbClr val="0000FF"/>
                  </a:solidFill>
                  <a:latin typeface="Times New Roman" pitchFamily="18" charset="0"/>
                </a:rPr>
                <a:t>滤波器</a:t>
              </a:r>
              <a:endParaRPr lang="en-US" altLang="zh-CN" sz="2000" b="1" dirty="0">
                <a:solidFill>
                  <a:srgbClr val="0000FF"/>
                </a:solidFill>
                <a:latin typeface="Times New Roman" pitchFamily="18" charset="0"/>
              </a:endParaRPr>
            </a:p>
          </p:txBody>
        </p:sp>
        <p:sp>
          <p:nvSpPr>
            <p:cNvPr id="2060" name="Line 7"/>
            <p:cNvSpPr>
              <a:spLocks noChangeShapeType="1"/>
            </p:cNvSpPr>
            <p:nvPr/>
          </p:nvSpPr>
          <p:spPr bwMode="auto">
            <a:xfrm flipH="1" flipV="1">
              <a:off x="657" y="2387"/>
              <a:ext cx="91" cy="862"/>
            </a:xfrm>
            <a:prstGeom prst="line">
              <a:avLst/>
            </a:prstGeom>
            <a:noFill/>
            <a:ln w="38100">
              <a:solidFill>
                <a:schemeClr val="tx2"/>
              </a:solidFill>
              <a:round/>
              <a:headEnd/>
              <a:tailEnd type="stealth" w="med" len="lg"/>
            </a:ln>
          </p:spPr>
          <p:txBody>
            <a:bodyPr/>
            <a:lstStyle/>
            <a:p>
              <a:endParaRPr lang="zh-CN" altLang="en-US"/>
            </a:p>
          </p:txBody>
        </p:sp>
        <p:sp>
          <p:nvSpPr>
            <p:cNvPr id="2061" name="Line 8"/>
            <p:cNvSpPr>
              <a:spLocks noChangeShapeType="1"/>
            </p:cNvSpPr>
            <p:nvPr/>
          </p:nvSpPr>
          <p:spPr bwMode="auto">
            <a:xfrm flipV="1">
              <a:off x="1383" y="2976"/>
              <a:ext cx="182" cy="227"/>
            </a:xfrm>
            <a:prstGeom prst="line">
              <a:avLst/>
            </a:prstGeom>
            <a:noFill/>
            <a:ln w="38100">
              <a:solidFill>
                <a:schemeClr val="tx2"/>
              </a:solidFill>
              <a:round/>
              <a:headEnd/>
              <a:tailEnd type="stealth" w="med" len="lg"/>
            </a:ln>
          </p:spPr>
          <p:txBody>
            <a:bodyPr/>
            <a:lstStyle/>
            <a:p>
              <a:endParaRPr lang="zh-CN" altLang="en-US"/>
            </a:p>
          </p:txBody>
        </p:sp>
      </p:grpSp>
      <p:grpSp>
        <p:nvGrpSpPr>
          <p:cNvPr id="3" name="Group 12"/>
          <p:cNvGrpSpPr>
            <a:grpSpLocks/>
          </p:cNvGrpSpPr>
          <p:nvPr/>
        </p:nvGrpSpPr>
        <p:grpSpPr bwMode="auto">
          <a:xfrm>
            <a:off x="3563938" y="4724400"/>
            <a:ext cx="1584325" cy="1671638"/>
            <a:chOff x="2245" y="2976"/>
            <a:chExt cx="998" cy="1053"/>
          </a:xfrm>
        </p:grpSpPr>
        <p:sp>
          <p:nvSpPr>
            <p:cNvPr id="2057" name="Text Box 10"/>
            <p:cNvSpPr txBox="1">
              <a:spLocks noChangeArrowheads="1"/>
            </p:cNvSpPr>
            <p:nvPr/>
          </p:nvSpPr>
          <p:spPr bwMode="auto">
            <a:xfrm>
              <a:off x="2245" y="3203"/>
              <a:ext cx="998" cy="826"/>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000" b="1" dirty="0">
                  <a:solidFill>
                    <a:srgbClr val="0000FF"/>
                  </a:solidFill>
                  <a:latin typeface="Times New Roman" pitchFamily="18" charset="0"/>
                </a:rPr>
                <a:t>声表面波滤波器、介质滤波器和</a:t>
              </a:r>
              <a:r>
                <a:rPr lang="en-US" altLang="zh-CN" sz="2000" b="1" dirty="0">
                  <a:solidFill>
                    <a:srgbClr val="0000FF"/>
                  </a:solidFill>
                  <a:latin typeface="Times New Roman" pitchFamily="18" charset="0"/>
                </a:rPr>
                <a:t>LC</a:t>
              </a:r>
              <a:r>
                <a:rPr lang="zh-CN" altLang="en-US" sz="2000" b="1" dirty="0">
                  <a:solidFill>
                    <a:srgbClr val="0000FF"/>
                  </a:solidFill>
                  <a:latin typeface="Times New Roman" pitchFamily="18" charset="0"/>
                </a:rPr>
                <a:t>滤波器</a:t>
              </a:r>
            </a:p>
          </p:txBody>
        </p:sp>
        <p:sp>
          <p:nvSpPr>
            <p:cNvPr id="2058" name="Line 11"/>
            <p:cNvSpPr>
              <a:spLocks noChangeShapeType="1"/>
            </p:cNvSpPr>
            <p:nvPr/>
          </p:nvSpPr>
          <p:spPr bwMode="auto">
            <a:xfrm flipV="1">
              <a:off x="2653" y="2976"/>
              <a:ext cx="0" cy="273"/>
            </a:xfrm>
            <a:prstGeom prst="line">
              <a:avLst/>
            </a:prstGeom>
            <a:noFill/>
            <a:ln w="38100">
              <a:solidFill>
                <a:schemeClr val="tx2"/>
              </a:solidFill>
              <a:round/>
              <a:headEnd/>
              <a:tailEnd type="stealth" w="med" len="lg"/>
            </a:ln>
          </p:spPr>
          <p:txBody>
            <a:bodyPr/>
            <a:lstStyle/>
            <a:p>
              <a:endParaRPr lang="zh-CN" altLang="en-US"/>
            </a:p>
          </p:txBody>
        </p:sp>
      </p:grpSp>
      <p:grpSp>
        <p:nvGrpSpPr>
          <p:cNvPr id="4" name="Group 15"/>
          <p:cNvGrpSpPr>
            <a:grpSpLocks/>
          </p:cNvGrpSpPr>
          <p:nvPr/>
        </p:nvGrpSpPr>
        <p:grpSpPr bwMode="auto">
          <a:xfrm>
            <a:off x="6227763" y="4868863"/>
            <a:ext cx="1657350" cy="1438275"/>
            <a:chOff x="3923" y="3067"/>
            <a:chExt cx="1044" cy="906"/>
          </a:xfrm>
        </p:grpSpPr>
        <p:sp>
          <p:nvSpPr>
            <p:cNvPr id="2055" name="Text Box 13"/>
            <p:cNvSpPr txBox="1">
              <a:spLocks noChangeArrowheads="1"/>
            </p:cNvSpPr>
            <p:nvPr/>
          </p:nvSpPr>
          <p:spPr bwMode="auto">
            <a:xfrm>
              <a:off x="3923" y="3339"/>
              <a:ext cx="1044" cy="634"/>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en-US" altLang="zh-CN" sz="2000" b="1" dirty="0">
                  <a:solidFill>
                    <a:srgbClr val="0000FF"/>
                  </a:solidFill>
                  <a:latin typeface="Times New Roman" pitchFamily="18" charset="0"/>
                </a:rPr>
                <a:t>LC</a:t>
              </a:r>
              <a:r>
                <a:rPr lang="zh-CN" altLang="en-US" sz="2000" b="1" dirty="0">
                  <a:solidFill>
                    <a:srgbClr val="0000FF"/>
                  </a:solidFill>
                  <a:latin typeface="Times New Roman" pitchFamily="18" charset="0"/>
                </a:rPr>
                <a:t>滤波器或有源低通滤波器</a:t>
              </a:r>
            </a:p>
          </p:txBody>
        </p:sp>
        <p:sp>
          <p:nvSpPr>
            <p:cNvPr id="2056" name="Line 14"/>
            <p:cNvSpPr>
              <a:spLocks noChangeShapeType="1"/>
            </p:cNvSpPr>
            <p:nvPr/>
          </p:nvSpPr>
          <p:spPr bwMode="auto">
            <a:xfrm flipH="1" flipV="1">
              <a:off x="4105" y="3067"/>
              <a:ext cx="90" cy="272"/>
            </a:xfrm>
            <a:prstGeom prst="line">
              <a:avLst/>
            </a:prstGeom>
            <a:noFill/>
            <a:ln w="38100">
              <a:solidFill>
                <a:schemeClr val="tx2"/>
              </a:solidFill>
              <a:round/>
              <a:headEnd/>
              <a:tailEnd type="stealth" w="med" len="lg"/>
            </a:ln>
          </p:spPr>
          <p:txBody>
            <a:bodyPr/>
            <a:lstStyle/>
            <a:p>
              <a:endParaRPr lang="zh-CN" altLang="en-US"/>
            </a:p>
          </p:txBody>
        </p:sp>
      </p:grpSp>
    </p:spTree>
    <p:extLst>
      <p:ext uri="{BB962C8B-B14F-4D97-AF65-F5344CB8AC3E}">
        <p14:creationId xmlns:p14="http://schemas.microsoft.com/office/powerpoint/2010/main" val="38949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RC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滤波器</a:t>
            </a:r>
          </a:p>
        </p:txBody>
      </p:sp>
      <p:sp>
        <p:nvSpPr>
          <p:cNvPr id="3" name="内容占位符 2"/>
          <p:cNvSpPr>
            <a:spLocks noGrp="1"/>
          </p:cNvSpPr>
          <p:nvPr>
            <p:ph idx="1"/>
          </p:nvPr>
        </p:nvSpPr>
        <p:spPr>
          <a:xfrm>
            <a:off x="457200" y="1295400"/>
            <a:ext cx="2667000" cy="685800"/>
          </a:xfrm>
        </p:spPr>
        <p:txBody>
          <a:bodyPr/>
          <a:lstStyle/>
          <a:p>
            <a:pPr marL="0" indent="0">
              <a:buNone/>
            </a:pPr>
            <a:r>
              <a:rPr lang="en-US" altLang="zh-CN" sz="2800" b="1" dirty="0" smtClean="0">
                <a:solidFill>
                  <a:srgbClr val="0000FF"/>
                </a:solidFill>
                <a:latin typeface="Times New Roman" panose="02020603050405020304" pitchFamily="18" charset="0"/>
                <a:cs typeface="Times New Roman" panose="02020603050405020304" pitchFamily="18" charset="0"/>
              </a:rPr>
              <a:t>RC</a:t>
            </a:r>
            <a:r>
              <a:rPr lang="zh-CN" altLang="en-US" sz="2800" b="1" dirty="0" smtClean="0">
                <a:solidFill>
                  <a:srgbClr val="0000FF"/>
                </a:solidFill>
                <a:latin typeface="Times New Roman" panose="02020603050405020304" pitchFamily="18" charset="0"/>
                <a:cs typeface="Times New Roman" panose="02020603050405020304" pitchFamily="18" charset="0"/>
              </a:rPr>
              <a:t>低通滤波器</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8818" t="35484" r="18816" b="32258"/>
          <a:stretch/>
        </p:blipFill>
        <p:spPr>
          <a:xfrm>
            <a:off x="5715000" y="1295400"/>
            <a:ext cx="3124200" cy="2154621"/>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41112" t="18889" r="17777" b="14444"/>
          <a:stretch/>
        </p:blipFill>
        <p:spPr>
          <a:xfrm rot="5400000">
            <a:off x="6639697" y="3865299"/>
            <a:ext cx="2209800" cy="268759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33400" y="1948659"/>
                <a:ext cx="7391400" cy="884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1" i="1" smtClean="0">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𝑽</m:t>
                              </m:r>
                            </m:e>
                            <m:sub>
                              <m:r>
                                <a:rPr lang="en-US" altLang="zh-CN" sz="2800" b="1" i="1" smtClean="0">
                                  <a:latin typeface="Cambria Math" panose="02040503050406030204" pitchFamily="18" charset="0"/>
                                </a:rPr>
                                <m:t>𝒐</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𝑽</m:t>
                              </m:r>
                            </m:e>
                            <m:sub>
                              <m:r>
                                <a:rPr lang="en-US" altLang="zh-CN" sz="2800" b="1" i="1" smtClean="0">
                                  <a:latin typeface="Cambria Math" panose="02040503050406030204" pitchFamily="18" charset="0"/>
                                </a:rPr>
                                <m:t>𝒊</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smtClean="0">
                              <a:latin typeface="Cambria Math" panose="02040503050406030204" pitchFamily="18" charset="0"/>
                            </a:rPr>
                            <m:t>𝑪𝑹</m:t>
                          </m:r>
                        </m:den>
                      </m:f>
                    </m:oMath>
                  </m:oMathPara>
                </a14:m>
                <a:endParaRPr lang="zh-CN" altLang="en-US" sz="28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533400" y="1948659"/>
                <a:ext cx="7391400" cy="884986"/>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509954" y="3133834"/>
            <a:ext cx="4572000" cy="2000548"/>
          </a:xfrm>
          <a:prstGeom prst="rect">
            <a:avLst/>
          </a:prstGeom>
          <a:noFill/>
        </p:spPr>
        <p:txBody>
          <a:bodyPr wrap="square" rtlCol="0">
            <a:spAutoFit/>
          </a:bodyPr>
          <a:lstStyle/>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=1/(2</a:t>
            </a:r>
            <a:r>
              <a:rPr lang="el-GR" altLang="zh-CN" sz="2400" b="1" dirty="0">
                <a:latin typeface="Times New Roman" panose="02020603050405020304" pitchFamily="18" charset="0"/>
                <a:ea typeface="+mn-ea"/>
                <a:cs typeface="Times New Roman" panose="02020603050405020304" pitchFamily="18" charset="0"/>
              </a:rPr>
              <a:t> </a:t>
            </a:r>
            <a:r>
              <a:rPr lang="el-GR" altLang="zh-CN" sz="2400" b="1" dirty="0" smtClean="0">
                <a:latin typeface="Times New Roman" panose="02020603050405020304" pitchFamily="18" charset="0"/>
                <a:ea typeface="+mn-ea"/>
                <a:cs typeface="Times New Roman" panose="02020603050405020304" pitchFamily="18" charset="0"/>
              </a:rPr>
              <a:t>π</a:t>
            </a:r>
            <a:r>
              <a:rPr lang="en-US" altLang="zh-CN" sz="2400" b="1" dirty="0" smtClean="0">
                <a:latin typeface="Times New Roman" panose="02020603050405020304" pitchFamily="18" charset="0"/>
                <a:ea typeface="+mn-ea"/>
                <a:cs typeface="Times New Roman" panose="02020603050405020304" pitchFamily="18" charset="0"/>
              </a:rPr>
              <a:t>RC)</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a:latin typeface="Times New Roman" panose="02020603050405020304" pitchFamily="18" charset="0"/>
                <a:ea typeface="+mn-ea"/>
                <a:cs typeface="Times New Roman" panose="02020603050405020304" pitchFamily="18" charset="0"/>
              </a:rPr>
              <a:t>f</a:t>
            </a:r>
            <a:r>
              <a:rPr lang="en-US" altLang="zh-CN" sz="2400" b="1" dirty="0">
                <a:latin typeface="Times New Roman" panose="02020603050405020304" pitchFamily="18" charset="0"/>
                <a:ea typeface="+mn-ea"/>
                <a:cs typeface="Times New Roman" panose="02020603050405020304" pitchFamily="18" charset="0"/>
              </a:rPr>
              <a:t> → </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时，</a:t>
            </a:r>
            <a:endParaRPr lang="zh-CN" altLang="en-US" sz="24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2209800" y="3183981"/>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oMath>
                  </m:oMathPara>
                </a14:m>
                <a:endParaRPr lang="zh-CN" altLang="en-US" sz="28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2209800" y="3183981"/>
                <a:ext cx="350520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200400" y="3888753"/>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𝟕𝟎𝟕</m:t>
                      </m:r>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3200400" y="3888753"/>
                <a:ext cx="350520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90800" y="4592350"/>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90800" y="4592350"/>
                <a:ext cx="3505200" cy="430887"/>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p:cNvSpPr txBox="1"/>
          <p:nvPr/>
        </p:nvSpPr>
        <p:spPr>
          <a:xfrm>
            <a:off x="4572000" y="6144252"/>
            <a:ext cx="1524000" cy="707886"/>
          </a:xfrm>
          <a:prstGeom prst="rect">
            <a:avLst/>
          </a:prstGeom>
          <a:noFill/>
        </p:spPr>
        <p:txBody>
          <a:bodyPr wrap="square" rtlCol="0">
            <a:spAutoFit/>
          </a:bodyPr>
          <a:lstStyle/>
          <a:p>
            <a:pPr algn="ctr"/>
            <a:r>
              <a:rPr lang="zh-CN" altLang="en-US" sz="2000" b="1" dirty="0" smtClean="0">
                <a:solidFill>
                  <a:srgbClr val="0000FF"/>
                </a:solidFill>
              </a:rPr>
              <a:t>低通滤波器截止频率</a:t>
            </a:r>
            <a:endParaRPr lang="zh-CN" altLang="en-US" sz="2000" b="1" dirty="0">
              <a:solidFill>
                <a:srgbClr val="0000FF"/>
              </a:solidFill>
            </a:endParaRPr>
          </a:p>
        </p:txBody>
      </p:sp>
      <p:cxnSp>
        <p:nvCxnSpPr>
          <p:cNvPr id="13" name="直接箭头连接符 12"/>
          <p:cNvCxnSpPr/>
          <p:nvPr/>
        </p:nvCxnSpPr>
        <p:spPr>
          <a:xfrm flipV="1">
            <a:off x="6019800" y="6052040"/>
            <a:ext cx="1981200" cy="4774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15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685800" y="990600"/>
            <a:ext cx="2667000" cy="685800"/>
          </a:xfrm>
        </p:spPr>
        <p:txBody>
          <a:bodyPr/>
          <a:lstStyle/>
          <a:p>
            <a:pPr marL="0" indent="0">
              <a:buNone/>
            </a:pPr>
            <a:r>
              <a:rPr lang="en-US" altLang="zh-CN" sz="2800" b="1" dirty="0" smtClean="0">
                <a:solidFill>
                  <a:srgbClr val="0000FF"/>
                </a:solidFill>
                <a:latin typeface="Times New Roman" panose="02020603050405020304" pitchFamily="18" charset="0"/>
                <a:cs typeface="Times New Roman" panose="02020603050405020304" pitchFamily="18" charset="0"/>
              </a:rPr>
              <a:t>RC</a:t>
            </a:r>
            <a:r>
              <a:rPr lang="zh-CN" altLang="en-US" sz="2800" b="1" dirty="0" smtClean="0">
                <a:solidFill>
                  <a:srgbClr val="0000FF"/>
                </a:solidFill>
                <a:latin typeface="Times New Roman" panose="02020603050405020304" pitchFamily="18" charset="0"/>
                <a:cs typeface="Times New Roman" panose="02020603050405020304" pitchFamily="18" charset="0"/>
              </a:rPr>
              <a:t>高通滤波器</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0000" t="27778" r="26667" b="24815"/>
          <a:stretch/>
        </p:blipFill>
        <p:spPr>
          <a:xfrm rot="5400000">
            <a:off x="6276792" y="364332"/>
            <a:ext cx="2100263" cy="3200400"/>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666" t="18889" r="25556" b="12963"/>
          <a:stretch/>
        </p:blipFill>
        <p:spPr>
          <a:xfrm rot="5400000">
            <a:off x="6302188" y="3025588"/>
            <a:ext cx="2286000" cy="3092824"/>
          </a:xfrm>
          <a:prstGeom prst="rect">
            <a:avLst/>
          </a:prstGeom>
        </p:spPr>
      </p:pic>
      <p:sp>
        <p:nvSpPr>
          <p:cNvPr id="8" name="文本框 7"/>
          <p:cNvSpPr txBox="1"/>
          <p:nvPr/>
        </p:nvSpPr>
        <p:spPr>
          <a:xfrm>
            <a:off x="152400" y="3394219"/>
            <a:ext cx="4572000" cy="2000548"/>
          </a:xfrm>
          <a:prstGeom prst="rect">
            <a:avLst/>
          </a:prstGeom>
          <a:noFill/>
        </p:spPr>
        <p:txBody>
          <a:bodyPr wrap="square" rtlCol="0">
            <a:spAutoFit/>
          </a:bodyPr>
          <a:lstStyle/>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=1/(2</a:t>
            </a:r>
            <a:r>
              <a:rPr lang="el-GR" altLang="zh-CN" sz="2400" b="1" dirty="0">
                <a:latin typeface="Times New Roman" panose="02020603050405020304" pitchFamily="18" charset="0"/>
                <a:ea typeface="+mn-ea"/>
                <a:cs typeface="Times New Roman" panose="02020603050405020304" pitchFamily="18" charset="0"/>
              </a:rPr>
              <a:t> </a:t>
            </a:r>
            <a:r>
              <a:rPr lang="el-GR" altLang="zh-CN" sz="2400" b="1" dirty="0" smtClean="0">
                <a:latin typeface="Times New Roman" panose="02020603050405020304" pitchFamily="18" charset="0"/>
                <a:ea typeface="+mn-ea"/>
                <a:cs typeface="Times New Roman" panose="02020603050405020304" pitchFamily="18" charset="0"/>
              </a:rPr>
              <a:t>π</a:t>
            </a:r>
            <a:r>
              <a:rPr lang="en-US" altLang="zh-CN" sz="2400" b="1" dirty="0" smtClean="0">
                <a:latin typeface="Times New Roman" panose="02020603050405020304" pitchFamily="18" charset="0"/>
                <a:ea typeface="+mn-ea"/>
                <a:cs typeface="Times New Roman" panose="02020603050405020304" pitchFamily="18" charset="0"/>
              </a:rPr>
              <a:t>RC)</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a:latin typeface="Times New Roman" panose="02020603050405020304" pitchFamily="18" charset="0"/>
                <a:ea typeface="+mn-ea"/>
                <a:cs typeface="Times New Roman" panose="02020603050405020304" pitchFamily="18" charset="0"/>
              </a:rPr>
              <a:t>f</a:t>
            </a:r>
            <a:r>
              <a:rPr lang="en-US" altLang="zh-CN" sz="2400" b="1" dirty="0">
                <a:latin typeface="Times New Roman" panose="02020603050405020304" pitchFamily="18" charset="0"/>
                <a:ea typeface="+mn-ea"/>
                <a:cs typeface="Times New Roman" panose="02020603050405020304" pitchFamily="18" charset="0"/>
              </a:rPr>
              <a:t> → </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时，</a:t>
            </a:r>
            <a:endParaRPr lang="zh-CN" altLang="en-US" sz="24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1852246" y="3479147"/>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1852246" y="3479147"/>
                <a:ext cx="350520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842846" y="4183919"/>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𝟕𝟎𝟕</m:t>
                      </m:r>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842846" y="4183919"/>
                <a:ext cx="350520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233246" y="4887516"/>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oMath>
                  </m:oMathPara>
                </a14:m>
                <a:endParaRPr lang="zh-CN" altLang="en-US" sz="2800"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233246" y="4887516"/>
                <a:ext cx="350520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33400" y="1948659"/>
                <a:ext cx="7391400" cy="884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1" i="1" smtClean="0">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𝑽</m:t>
                              </m:r>
                            </m:e>
                            <m:sub>
                              <m:r>
                                <a:rPr lang="en-US" altLang="zh-CN" sz="2800" b="1" i="1" smtClean="0">
                                  <a:latin typeface="Cambria Math" panose="02040503050406030204" pitchFamily="18" charset="0"/>
                                </a:rPr>
                                <m:t>𝒐</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𝑽</m:t>
                              </m:r>
                            </m:e>
                            <m:sub>
                              <m:r>
                                <a:rPr lang="en-US" altLang="zh-CN" sz="2800" b="1" i="1" smtClean="0">
                                  <a:latin typeface="Cambria Math" panose="02040503050406030204" pitchFamily="18" charset="0"/>
                                </a:rPr>
                                <m:t>𝒊</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𝑪𝑹</m:t>
                          </m:r>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smtClean="0">
                              <a:latin typeface="Cambria Math" panose="02040503050406030204" pitchFamily="18" charset="0"/>
                            </a:rPr>
                            <m:t>𝑪𝑹</m:t>
                          </m:r>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33400" y="1948659"/>
                <a:ext cx="7391400" cy="884986"/>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p:cNvSpPr txBox="1"/>
          <p:nvPr/>
        </p:nvSpPr>
        <p:spPr>
          <a:xfrm>
            <a:off x="4214446" y="5604539"/>
            <a:ext cx="1524000" cy="707886"/>
          </a:xfrm>
          <a:prstGeom prst="rect">
            <a:avLst/>
          </a:prstGeom>
          <a:noFill/>
        </p:spPr>
        <p:txBody>
          <a:bodyPr wrap="square" rtlCol="0">
            <a:spAutoFit/>
          </a:bodyPr>
          <a:lstStyle/>
          <a:p>
            <a:pPr algn="ctr"/>
            <a:r>
              <a:rPr lang="zh-CN" altLang="en-US" sz="2000" b="1" dirty="0" smtClean="0">
                <a:solidFill>
                  <a:srgbClr val="0000FF"/>
                </a:solidFill>
              </a:rPr>
              <a:t>高通滤波器截止频率</a:t>
            </a:r>
            <a:endParaRPr lang="zh-CN" altLang="en-US" sz="2000" b="1" dirty="0">
              <a:solidFill>
                <a:srgbClr val="0000FF"/>
              </a:solidFill>
            </a:endParaRPr>
          </a:p>
        </p:txBody>
      </p:sp>
      <p:cxnSp>
        <p:nvCxnSpPr>
          <p:cNvPr id="14" name="直接箭头连接符 13"/>
          <p:cNvCxnSpPr/>
          <p:nvPr/>
        </p:nvCxnSpPr>
        <p:spPr>
          <a:xfrm flipV="1">
            <a:off x="5662246" y="5512327"/>
            <a:ext cx="1981200" cy="4774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44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53975"/>
            <a:ext cx="8229600" cy="1143000"/>
          </a:xfrm>
        </p:spPr>
        <p:txBody>
          <a:bodyPr/>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腔体滤波器</a:t>
            </a:r>
          </a:p>
        </p:txBody>
      </p:sp>
      <p:pic>
        <p:nvPicPr>
          <p:cNvPr id="67587" name="Picture 4"/>
          <p:cNvPicPr>
            <a:picLocks noChangeAspect="1" noChangeArrowheads="1"/>
          </p:cNvPicPr>
          <p:nvPr/>
        </p:nvPicPr>
        <p:blipFill>
          <a:blip r:embed="rId3" cstate="print"/>
          <a:srcRect l="6750" t="14400" r="13499" b="7201"/>
          <a:stretch>
            <a:fillRect/>
          </a:stretch>
        </p:blipFill>
        <p:spPr bwMode="auto">
          <a:xfrm>
            <a:off x="685800" y="1196975"/>
            <a:ext cx="7943850" cy="4881563"/>
          </a:xfrm>
          <a:prstGeom prst="rect">
            <a:avLst/>
          </a:prstGeom>
          <a:noFill/>
          <a:ln w="9525" algn="ctr">
            <a:noFill/>
            <a:miter lim="800000"/>
            <a:headEnd/>
            <a:tailEnd type="none" w="med" len="lg"/>
          </a:ln>
        </p:spPr>
      </p:pic>
    </p:spTree>
    <p:extLst>
      <p:ext uri="{BB962C8B-B14F-4D97-AF65-F5344CB8AC3E}">
        <p14:creationId xmlns:p14="http://schemas.microsoft.com/office/powerpoint/2010/main" val="2665513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3400" y="762000"/>
            <a:ext cx="8057408" cy="5257800"/>
          </a:xfrm>
          <a:prstGeom prst="rect">
            <a:avLst/>
          </a:prstGeom>
        </p:spPr>
      </p:pic>
    </p:spTree>
    <p:extLst>
      <p:ext uri="{BB962C8B-B14F-4D97-AF65-F5344CB8AC3E}">
        <p14:creationId xmlns:p14="http://schemas.microsoft.com/office/powerpoint/2010/main" val="2117349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14350" y="125413"/>
            <a:ext cx="8229600" cy="1143000"/>
          </a:xfrm>
        </p:spPr>
        <p:txBody>
          <a:bodyPr/>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声表面波滤波器（</a:t>
            </a:r>
            <a:r>
              <a:rPr lang="en-US" altLang="zh-CN"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SAW</a:t>
            </a:r>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a:t>
            </a:r>
          </a:p>
        </p:txBody>
      </p:sp>
      <p:sp>
        <p:nvSpPr>
          <p:cNvPr id="68611" name="Rectangle 3"/>
          <p:cNvSpPr>
            <a:spLocks noGrp="1" noChangeArrowheads="1"/>
          </p:cNvSpPr>
          <p:nvPr>
            <p:ph type="body" idx="1"/>
          </p:nvPr>
        </p:nvSpPr>
        <p:spPr>
          <a:xfrm>
            <a:off x="514350" y="1143000"/>
            <a:ext cx="8229600" cy="2846387"/>
          </a:xfrm>
        </p:spPr>
        <p:txBody>
          <a:bodyPr/>
          <a:lstStyle/>
          <a:p>
            <a:pPr algn="just">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声表面波滤波器（</a:t>
            </a:r>
            <a:r>
              <a:rPr lang="en-US" altLang="zh-CN" sz="2400" b="1" dirty="0" smtClean="0">
                <a:latin typeface="Times New Roman" panose="02020603050405020304" pitchFamily="18" charset="0"/>
                <a:cs typeface="Times New Roman" panose="02020603050405020304" pitchFamily="18" charset="0"/>
              </a:rPr>
              <a:t>Surface acoustic wave filter, SAW</a:t>
            </a:r>
            <a:r>
              <a:rPr lang="zh-CN" altLang="en-US" sz="2400" b="1" dirty="0" smtClean="0">
                <a:latin typeface="Times New Roman" panose="02020603050405020304" pitchFamily="18" charset="0"/>
                <a:cs typeface="Times New Roman" panose="02020603050405020304" pitchFamily="18" charset="0"/>
              </a:rPr>
              <a:t>）是一种对频率具有选择作用的无源器件，它是利用某些晶体的压电效应和表面波传播的物理特性制成的新型电声换能器件；</a:t>
            </a:r>
            <a:endParaRPr lang="en-US" altLang="zh-CN" sz="24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声表面波是沿固体介质表面传播且振幅随深入介质距离的增加而迅速减弱的弹性波，具有体积小、重量轻等优点；</a:t>
            </a:r>
            <a:endParaRPr lang="en-US" altLang="zh-CN" sz="24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通过反压电效应作用，在收端换能器上重新变换为交变电信号，最终传送给负载</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68612" name="Picture 4"/>
          <p:cNvPicPr>
            <a:picLocks noChangeAspect="1" noChangeArrowheads="1"/>
          </p:cNvPicPr>
          <p:nvPr/>
        </p:nvPicPr>
        <p:blipFill rotWithShape="1">
          <a:blip r:embed="rId3" cstate="print"/>
          <a:srcRect l="22026" t="72089" r="21037" b="7990"/>
          <a:stretch/>
        </p:blipFill>
        <p:spPr bwMode="auto">
          <a:xfrm>
            <a:off x="1143000" y="4953000"/>
            <a:ext cx="7315200" cy="1600200"/>
          </a:xfrm>
          <a:prstGeom prst="rect">
            <a:avLst/>
          </a:prstGeom>
          <a:noFill/>
          <a:ln w="9525">
            <a:noFill/>
            <a:miter lim="800000"/>
            <a:headEnd/>
            <a:tailEnd/>
          </a:ln>
        </p:spPr>
      </p:pic>
      <p:sp>
        <p:nvSpPr>
          <p:cNvPr id="2" name="文本框 1"/>
          <p:cNvSpPr txBox="1"/>
          <p:nvPr/>
        </p:nvSpPr>
        <p:spPr>
          <a:xfrm>
            <a:off x="2514600" y="4343955"/>
            <a:ext cx="1828800" cy="369332"/>
          </a:xfrm>
          <a:prstGeom prst="rect">
            <a:avLst/>
          </a:prstGeom>
          <a:noFill/>
        </p:spPr>
        <p:txBody>
          <a:bodyPr wrap="square" rtlCol="0">
            <a:spAutoFit/>
          </a:bodyPr>
          <a:lstStyle/>
          <a:p>
            <a:r>
              <a:rPr lang="zh-CN" altLang="en-US" b="1" dirty="0" smtClean="0">
                <a:solidFill>
                  <a:srgbClr val="0000FF"/>
                </a:solidFill>
              </a:rPr>
              <a:t>输入叉指换能器</a:t>
            </a:r>
            <a:endParaRPr lang="zh-CN" altLang="en-US" b="1" dirty="0">
              <a:solidFill>
                <a:srgbClr val="0000FF"/>
              </a:solidFill>
            </a:endParaRPr>
          </a:p>
        </p:txBody>
      </p:sp>
      <p:sp>
        <p:nvSpPr>
          <p:cNvPr id="6" name="文本框 5"/>
          <p:cNvSpPr txBox="1"/>
          <p:nvPr/>
        </p:nvSpPr>
        <p:spPr>
          <a:xfrm>
            <a:off x="1905000" y="4736068"/>
            <a:ext cx="990600" cy="369332"/>
          </a:xfrm>
          <a:prstGeom prst="rect">
            <a:avLst/>
          </a:prstGeom>
          <a:noFill/>
        </p:spPr>
        <p:txBody>
          <a:bodyPr wrap="square" rtlCol="0">
            <a:spAutoFit/>
          </a:bodyPr>
          <a:lstStyle/>
          <a:p>
            <a:r>
              <a:rPr lang="zh-CN" altLang="en-US" b="1" dirty="0" smtClean="0">
                <a:solidFill>
                  <a:srgbClr val="0000FF"/>
                </a:solidFill>
              </a:rPr>
              <a:t>电信号</a:t>
            </a:r>
            <a:endParaRPr lang="zh-CN" altLang="en-US" b="1" dirty="0">
              <a:solidFill>
                <a:srgbClr val="0000FF"/>
              </a:solidFill>
            </a:endParaRPr>
          </a:p>
        </p:txBody>
      </p:sp>
      <p:cxnSp>
        <p:nvCxnSpPr>
          <p:cNvPr id="4" name="直接箭头连接符 3"/>
          <p:cNvCxnSpPr>
            <a:stCxn id="2" idx="2"/>
          </p:cNvCxnSpPr>
          <p:nvPr/>
        </p:nvCxnSpPr>
        <p:spPr>
          <a:xfrm>
            <a:off x="3429000" y="4713287"/>
            <a:ext cx="0" cy="60904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11615" y="4378459"/>
            <a:ext cx="1828800" cy="369332"/>
          </a:xfrm>
          <a:prstGeom prst="rect">
            <a:avLst/>
          </a:prstGeom>
          <a:noFill/>
        </p:spPr>
        <p:txBody>
          <a:bodyPr wrap="square" rtlCol="0">
            <a:spAutoFit/>
          </a:bodyPr>
          <a:lstStyle/>
          <a:p>
            <a:r>
              <a:rPr lang="zh-CN" altLang="en-US" b="1" dirty="0" smtClean="0">
                <a:solidFill>
                  <a:srgbClr val="0000FF"/>
                </a:solidFill>
              </a:rPr>
              <a:t>输出叉指换能器</a:t>
            </a:r>
            <a:endParaRPr lang="zh-CN" altLang="en-US" b="1" dirty="0">
              <a:solidFill>
                <a:srgbClr val="0000FF"/>
              </a:solidFill>
            </a:endParaRPr>
          </a:p>
        </p:txBody>
      </p:sp>
      <p:cxnSp>
        <p:nvCxnSpPr>
          <p:cNvPr id="10" name="直接箭头连接符 9"/>
          <p:cNvCxnSpPr/>
          <p:nvPr/>
        </p:nvCxnSpPr>
        <p:spPr>
          <a:xfrm>
            <a:off x="6172200" y="4742595"/>
            <a:ext cx="0" cy="60904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10400" y="4768334"/>
            <a:ext cx="990600" cy="369332"/>
          </a:xfrm>
          <a:prstGeom prst="rect">
            <a:avLst/>
          </a:prstGeom>
          <a:noFill/>
        </p:spPr>
        <p:txBody>
          <a:bodyPr wrap="square" rtlCol="0">
            <a:spAutoFit/>
          </a:bodyPr>
          <a:lstStyle/>
          <a:p>
            <a:r>
              <a:rPr lang="zh-CN" altLang="en-US" b="1" dirty="0" smtClean="0">
                <a:solidFill>
                  <a:srgbClr val="0000FF"/>
                </a:solidFill>
              </a:rPr>
              <a:t>电信号</a:t>
            </a:r>
            <a:endParaRPr lang="zh-CN" altLang="en-US" b="1" dirty="0">
              <a:solidFill>
                <a:srgbClr val="0000FF"/>
              </a:solidFill>
            </a:endParaRPr>
          </a:p>
        </p:txBody>
      </p:sp>
    </p:spTree>
    <p:extLst>
      <p:ext uri="{BB962C8B-B14F-4D97-AF65-F5344CB8AC3E}">
        <p14:creationId xmlns:p14="http://schemas.microsoft.com/office/powerpoint/2010/main" val="3055116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endParaRPr lang="zh-CN" altLang="en-US" smtClean="0"/>
          </a:p>
        </p:txBody>
      </p:sp>
      <p:pic>
        <p:nvPicPr>
          <p:cNvPr id="696324" name="Picture 4"/>
          <p:cNvPicPr>
            <a:picLocks noChangeAspect="1" noChangeArrowheads="1"/>
          </p:cNvPicPr>
          <p:nvPr/>
        </p:nvPicPr>
        <p:blipFill>
          <a:blip r:embed="rId4" cstate="print"/>
          <a:srcRect l="11250" t="32401" r="7875" b="25200"/>
          <a:stretch>
            <a:fillRect/>
          </a:stretch>
        </p:blipFill>
        <p:spPr bwMode="auto">
          <a:xfrm>
            <a:off x="900113" y="3644900"/>
            <a:ext cx="8045450" cy="2635250"/>
          </a:xfrm>
          <a:prstGeom prst="rect">
            <a:avLst/>
          </a:prstGeom>
          <a:noFill/>
          <a:ln w="9525" algn="ctr">
            <a:noFill/>
            <a:miter lim="800000"/>
            <a:headEnd/>
            <a:tailEnd type="none" w="med" len="lg"/>
          </a:ln>
        </p:spPr>
      </p:pic>
      <p:pic>
        <p:nvPicPr>
          <p:cNvPr id="696325" name="Picture 5"/>
          <p:cNvPicPr>
            <a:picLocks noChangeAspect="1" noChangeArrowheads="1"/>
          </p:cNvPicPr>
          <p:nvPr/>
        </p:nvPicPr>
        <p:blipFill>
          <a:blip r:embed="rId5" cstate="print"/>
          <a:srcRect l="11250" t="43201" r="9000" b="19800"/>
          <a:stretch>
            <a:fillRect/>
          </a:stretch>
        </p:blipFill>
        <p:spPr bwMode="auto">
          <a:xfrm>
            <a:off x="1042988" y="1268413"/>
            <a:ext cx="7145337" cy="2071687"/>
          </a:xfrm>
          <a:prstGeom prst="rect">
            <a:avLst/>
          </a:prstGeom>
          <a:noFill/>
          <a:ln w="9525" algn="ctr">
            <a:noFill/>
            <a:miter lim="800000"/>
            <a:headEnd/>
            <a:tailEnd type="none" w="med" len="lg"/>
          </a:ln>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06117094"/>
              </p:ext>
            </p:extLst>
          </p:nvPr>
        </p:nvGraphicFramePr>
        <p:xfrm>
          <a:off x="1143000" y="5029200"/>
          <a:ext cx="1220509" cy="1727200"/>
        </p:xfrm>
        <a:graphic>
          <a:graphicData uri="http://schemas.openxmlformats.org/presentationml/2006/ole">
            <mc:AlternateContent xmlns:mc="http://schemas.openxmlformats.org/markup-compatibility/2006">
              <mc:Choice xmlns:v="urn:schemas-microsoft-com:vml" Requires="v">
                <p:oleObj spid="_x0000_s138270" name="Acrobat Document" r:id="rId6" imgW="5665728" imgH="8017318" progId="Acrobat.Document.11">
                  <p:embed/>
                </p:oleObj>
              </mc:Choice>
              <mc:Fallback>
                <p:oleObj name="Acrobat Document" r:id="rId6" imgW="5665728" imgH="8017318" progId="Acrobat.Document.11">
                  <p:embed/>
                  <p:pic>
                    <p:nvPicPr>
                      <p:cNvPr id="2" name="对象 1">
                        <a:hlinkClick r:id="" action="ppaction://ole?verb=0"/>
                      </p:cNvPr>
                      <p:cNvPicPr/>
                      <p:nvPr/>
                    </p:nvPicPr>
                    <p:blipFill>
                      <a:blip r:embed="rId7"/>
                      <a:stretch>
                        <a:fillRect/>
                      </a:stretch>
                    </p:blipFill>
                    <p:spPr>
                      <a:xfrm>
                        <a:off x="1143000" y="5029200"/>
                        <a:ext cx="1220509" cy="172720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047721560"/>
              </p:ext>
            </p:extLst>
          </p:nvPr>
        </p:nvGraphicFramePr>
        <p:xfrm>
          <a:off x="3657600" y="5029200"/>
          <a:ext cx="1220509" cy="1727200"/>
        </p:xfrm>
        <a:graphic>
          <a:graphicData uri="http://schemas.openxmlformats.org/presentationml/2006/ole">
            <mc:AlternateContent xmlns:mc="http://schemas.openxmlformats.org/markup-compatibility/2006">
              <mc:Choice xmlns:v="urn:schemas-microsoft-com:vml" Requires="v">
                <p:oleObj spid="_x0000_s138271" name="Acrobat Document" r:id="rId8" imgW="5665728" imgH="8017318" progId="Acrobat.Document.11">
                  <p:embed/>
                </p:oleObj>
              </mc:Choice>
              <mc:Fallback>
                <p:oleObj name="Acrobat Document" r:id="rId8" imgW="5665728" imgH="8017318" progId="Acrobat.Document.11">
                  <p:embed/>
                  <p:pic>
                    <p:nvPicPr>
                      <p:cNvPr id="3" name="对象 2">
                        <a:hlinkClick r:id="" action="ppaction://ole?verb=0"/>
                      </p:cNvPr>
                      <p:cNvPicPr/>
                      <p:nvPr/>
                    </p:nvPicPr>
                    <p:blipFill>
                      <a:blip r:embed="rId9"/>
                      <a:stretch>
                        <a:fillRect/>
                      </a:stretch>
                    </p:blipFill>
                    <p:spPr>
                      <a:xfrm>
                        <a:off x="3657600" y="5029200"/>
                        <a:ext cx="1220509" cy="1727200"/>
                      </a:xfrm>
                      <a:prstGeom prst="rect">
                        <a:avLst/>
                      </a:prstGeom>
                    </p:spPr>
                  </p:pic>
                </p:oleObj>
              </mc:Fallback>
            </mc:AlternateContent>
          </a:graphicData>
        </a:graphic>
      </p:graphicFrame>
    </p:spTree>
    <p:extLst>
      <p:ext uri="{BB962C8B-B14F-4D97-AF65-F5344CB8AC3E}">
        <p14:creationId xmlns:p14="http://schemas.microsoft.com/office/powerpoint/2010/main" val="3959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25"/>
                                        </p:tgtEl>
                                        <p:attrNameLst>
                                          <p:attrName>style.visibility</p:attrName>
                                        </p:attrNameLst>
                                      </p:cBhvr>
                                      <p:to>
                                        <p:strVal val="visible"/>
                                      </p:to>
                                    </p:set>
                                    <p:animEffect transition="in" filter="blinds(horizontal)">
                                      <p:cBhvr>
                                        <p:cTn id="7" dur="1000"/>
                                        <p:tgtEl>
                                          <p:spTgt spid="6963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4"/>
                                        </p:tgtEl>
                                        <p:attrNameLst>
                                          <p:attrName>style.visibility</p:attrName>
                                        </p:attrNameLst>
                                      </p:cBhvr>
                                      <p:to>
                                        <p:strVal val="visible"/>
                                      </p:to>
                                    </p:set>
                                    <p:animEffect transition="in" filter="blinds(horizontal)">
                                      <p:cBhvr>
                                        <p:cTn id="12" dur="1000"/>
                                        <p:tgtEl>
                                          <p:spTgt spid="69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10100</TotalTime>
  <Words>886</Words>
  <Application>Microsoft Office PowerPoint</Application>
  <PresentationFormat>全屏显示(4:3)</PresentationFormat>
  <Paragraphs>112</Paragraphs>
  <Slides>29</Slides>
  <Notes>23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29</vt:i4>
      </vt:variant>
    </vt:vector>
  </HeadingPairs>
  <TitlesOfParts>
    <vt:vector size="42" baseType="lpstr">
      <vt:lpstr>宋体</vt:lpstr>
      <vt:lpstr>微软雅黑</vt:lpstr>
      <vt:lpstr>Arial</vt:lpstr>
      <vt:lpstr>Calibri</vt:lpstr>
      <vt:lpstr>Cambria Math</vt:lpstr>
      <vt:lpstr>Constantia</vt:lpstr>
      <vt:lpstr>Times New Roman</vt:lpstr>
      <vt:lpstr>Wingdings</vt:lpstr>
      <vt:lpstr>默认设计模板</vt:lpstr>
      <vt:lpstr>程序包</vt:lpstr>
      <vt:lpstr>Visio</vt:lpstr>
      <vt:lpstr>Adobe Acrobat Document</vt:lpstr>
      <vt:lpstr>公式</vt:lpstr>
      <vt:lpstr>第3章　滤波器</vt:lpstr>
      <vt:lpstr>滤波器的分类</vt:lpstr>
      <vt:lpstr>滤波器在射频通信中的应用</vt:lpstr>
      <vt:lpstr>RC滤波器</vt:lpstr>
      <vt:lpstr>PowerPoint 演示文稿</vt:lpstr>
      <vt:lpstr>腔体滤波器</vt:lpstr>
      <vt:lpstr>PowerPoint 演示文稿</vt:lpstr>
      <vt:lpstr>声表面波滤波器（SAW）</vt:lpstr>
      <vt:lpstr>PowerPoint 演示文稿</vt:lpstr>
      <vt:lpstr>石英晶体滤波器</vt:lpstr>
      <vt:lpstr>陶瓷滤波器</vt:lpstr>
      <vt:lpstr>PowerPoint 演示文稿</vt:lpstr>
      <vt:lpstr>巴特沃斯滤波器的归一化响应</vt:lpstr>
      <vt:lpstr>低通原型和元件参数</vt:lpstr>
      <vt:lpstr>切比雪夫滤波器的归一化响应</vt:lpstr>
      <vt:lpstr>PowerPoint 演示文稿</vt:lpstr>
      <vt:lpstr>低通原型的元件参数</vt:lpstr>
      <vt:lpstr>标准低通滤波器设计的反归一化</vt:lpstr>
      <vt:lpstr>高通滤波器设计的反归一化</vt:lpstr>
      <vt:lpstr>带通滤波器设计的反归一化</vt:lpstr>
      <vt:lpstr>PowerPoint 演示文稿</vt:lpstr>
      <vt:lpstr>滤波器的设计</vt:lpstr>
      <vt:lpstr>PowerPoint 演示文稿</vt:lpstr>
      <vt:lpstr>切比雪夫带通滤波器的设计</vt:lpstr>
      <vt:lpstr>PowerPoint 演示文稿</vt:lpstr>
      <vt:lpstr>PowerPoint 演示文稿</vt:lpstr>
      <vt:lpstr>PowerPoint 演示文稿</vt:lpstr>
      <vt:lpstr>双工器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463</cp:revision>
  <cp:lastPrinted>1601-01-01T00:00:00Z</cp:lastPrinted>
  <dcterms:created xsi:type="dcterms:W3CDTF">1601-01-01T00:00:00Z</dcterms:created>
  <dcterms:modified xsi:type="dcterms:W3CDTF">2018-11-07T07:05:50Z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